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8.xml" ContentType="application/vnd.openxmlformats-officedocument.presentationml.tags+xml"/>
  <Override PartName="/ppt/notesSlides/notesSlide26.xml" ContentType="application/vnd.openxmlformats-officedocument.presentationml.notesSlide+xml"/>
  <Override PartName="/ppt/tags/tag19.xml" ContentType="application/vnd.openxmlformats-officedocument.presentationml.tags+xml"/>
  <Override PartName="/ppt/notesSlides/notesSlide27.xml" ContentType="application/vnd.openxmlformats-officedocument.presentationml.notesSlide+xml"/>
  <Override PartName="/ppt/tags/tag20.xml" ContentType="application/vnd.openxmlformats-officedocument.presentationml.tags+xml"/>
  <Override PartName="/ppt/notesSlides/notesSlide28.xml" ContentType="application/vnd.openxmlformats-officedocument.presentationml.notesSlide+xml"/>
  <Override PartName="/ppt/tags/tag21.xml" ContentType="application/vnd.openxmlformats-officedocument.presentationml.tags+xml"/>
  <Override PartName="/ppt/notesSlides/notesSlide29.xml" ContentType="application/vnd.openxmlformats-officedocument.presentationml.notesSlide+xml"/>
  <Override PartName="/ppt/tags/tag22.xml" ContentType="application/vnd.openxmlformats-officedocument.presentationml.tags+xml"/>
  <Override PartName="/ppt/notesSlides/notesSlide30.xml" ContentType="application/vnd.openxmlformats-officedocument.presentationml.notesSlide+xml"/>
  <Override PartName="/ppt/tags/tag23.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4.xml" ContentType="application/vnd.openxmlformats-officedocument.presentationml.tags+xml"/>
  <Override PartName="/ppt/notesSlides/notesSlide34.xml" ContentType="application/vnd.openxmlformats-officedocument.presentationml.notesSlide+xml"/>
  <Override PartName="/ppt/tags/tag25.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6.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7.xml" ContentType="application/vnd.openxmlformats-officedocument.presentationml.tags+xml"/>
  <Override PartName="/ppt/notesSlides/notesSlide40.xml" ContentType="application/vnd.openxmlformats-officedocument.presentationml.notesSlide+xml"/>
  <Override PartName="/ppt/tags/tag28.xml" ContentType="application/vnd.openxmlformats-officedocument.presentationml.tags+xml"/>
  <Override PartName="/ppt/notesSlides/notesSlide41.xml" ContentType="application/vnd.openxmlformats-officedocument.presentationml.notesSlide+xml"/>
  <Override PartName="/ppt/tags/tag29.xml" ContentType="application/vnd.openxmlformats-officedocument.presentationml.tags+xml"/>
  <Override PartName="/ppt/notesSlides/notesSlide42.xml" ContentType="application/vnd.openxmlformats-officedocument.presentationml.notesSlide+xml"/>
  <Override PartName="/ppt/tags/tag30.xml" ContentType="application/vnd.openxmlformats-officedocument.presentationml.tags+xml"/>
  <Override PartName="/ppt/notesSlides/notesSlide43.xml" ContentType="application/vnd.openxmlformats-officedocument.presentationml.notesSlide+xml"/>
  <Override PartName="/ppt/tags/tag31.xml" ContentType="application/vnd.openxmlformats-officedocument.presentationml.tags+xml"/>
  <Override PartName="/ppt/notesSlides/notesSlide44.xml" ContentType="application/vnd.openxmlformats-officedocument.presentationml.notesSlide+xml"/>
  <Override PartName="/ppt/tags/tag32.xml" ContentType="application/vnd.openxmlformats-officedocument.presentationml.tags+xml"/>
  <Override PartName="/ppt/notesSlides/notesSlide45.xml" ContentType="application/vnd.openxmlformats-officedocument.presentationml.notesSlide+xml"/>
  <Override PartName="/ppt/tags/tag33.xml" ContentType="application/vnd.openxmlformats-officedocument.presentationml.tags+xml"/>
  <Override PartName="/ppt/notesSlides/notesSlide46.xml" ContentType="application/vnd.openxmlformats-officedocument.presentationml.notesSlide+xml"/>
  <Override PartName="/ppt/tags/tag34.xml" ContentType="application/vnd.openxmlformats-officedocument.presentationml.tags+xml"/>
  <Override PartName="/ppt/notesSlides/notesSlide47.xml" ContentType="application/vnd.openxmlformats-officedocument.presentationml.notesSlide+xml"/>
  <Override PartName="/ppt/tags/tag35.xml" ContentType="application/vnd.openxmlformats-officedocument.presentationml.tags+xml"/>
  <Override PartName="/ppt/notesSlides/notesSlide48.xml" ContentType="application/vnd.openxmlformats-officedocument.presentationml.notesSlide+xml"/>
  <Override PartName="/ppt/tags/tag36.xml" ContentType="application/vnd.openxmlformats-officedocument.presentationml.tags+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58" r:id="rId1"/>
    <p:sldMasterId id="2147484148" r:id="rId2"/>
  </p:sldMasterIdLst>
  <p:notesMasterIdLst>
    <p:notesMasterId r:id="rId52"/>
  </p:notesMasterIdLst>
  <p:handoutMasterIdLst>
    <p:handoutMasterId r:id="rId53"/>
  </p:handoutMasterIdLst>
  <p:sldIdLst>
    <p:sldId id="431" r:id="rId3"/>
    <p:sldId id="308" r:id="rId4"/>
    <p:sldId id="434" r:id="rId5"/>
    <p:sldId id="393" r:id="rId6"/>
    <p:sldId id="367" r:id="rId7"/>
    <p:sldId id="326" r:id="rId8"/>
    <p:sldId id="406" r:id="rId9"/>
    <p:sldId id="428" r:id="rId10"/>
    <p:sldId id="432" r:id="rId11"/>
    <p:sldId id="435" r:id="rId12"/>
    <p:sldId id="397" r:id="rId13"/>
    <p:sldId id="328" r:id="rId14"/>
    <p:sldId id="329" r:id="rId15"/>
    <p:sldId id="399" r:id="rId16"/>
    <p:sldId id="331" r:id="rId17"/>
    <p:sldId id="445" r:id="rId18"/>
    <p:sldId id="436" r:id="rId19"/>
    <p:sldId id="437" r:id="rId20"/>
    <p:sldId id="394" r:id="rId21"/>
    <p:sldId id="360" r:id="rId22"/>
    <p:sldId id="362" r:id="rId23"/>
    <p:sldId id="361" r:id="rId24"/>
    <p:sldId id="336" r:id="rId25"/>
    <p:sldId id="438" r:id="rId26"/>
    <p:sldId id="439" r:id="rId27"/>
    <p:sldId id="402" r:id="rId28"/>
    <p:sldId id="338" r:id="rId29"/>
    <p:sldId id="339" r:id="rId30"/>
    <p:sldId id="446" r:id="rId31"/>
    <p:sldId id="341" r:id="rId32"/>
    <p:sldId id="342" r:id="rId33"/>
    <p:sldId id="441" r:id="rId34"/>
    <p:sldId id="440" r:id="rId35"/>
    <p:sldId id="364" r:id="rId36"/>
    <p:sldId id="346" r:id="rId37"/>
    <p:sldId id="442" r:id="rId38"/>
    <p:sldId id="443" r:id="rId39"/>
    <p:sldId id="347" r:id="rId40"/>
    <p:sldId id="444" r:id="rId41"/>
    <p:sldId id="408" r:id="rId42"/>
    <p:sldId id="415" r:id="rId43"/>
    <p:sldId id="409" r:id="rId44"/>
    <p:sldId id="410" r:id="rId45"/>
    <p:sldId id="411" r:id="rId46"/>
    <p:sldId id="447" r:id="rId47"/>
    <p:sldId id="448" r:id="rId48"/>
    <p:sldId id="449" r:id="rId49"/>
    <p:sldId id="353" r:id="rId50"/>
    <p:sldId id="429" r:id="rId51"/>
  </p:sldIdLst>
  <p:sldSz cx="9144000" cy="6858000" type="screen4x3"/>
  <p:notesSz cx="6858000" cy="9144000"/>
  <p:custDataLst>
    <p:tags r:id="rId54"/>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8E"/>
    <a:srgbClr val="9BC0F1"/>
    <a:srgbClr val="F9EB99"/>
    <a:srgbClr val="A4BED7"/>
    <a:srgbClr val="92B1CD"/>
    <a:srgbClr val="81A5D6"/>
    <a:srgbClr val="79BEDD"/>
    <a:srgbClr val="81A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0" autoAdjust="0"/>
    <p:restoredTop sz="76413" autoAdjust="0"/>
  </p:normalViewPr>
  <p:slideViewPr>
    <p:cSldViewPr>
      <p:cViewPr>
        <p:scale>
          <a:sx n="66" d="100"/>
          <a:sy n="66" d="100"/>
        </p:scale>
        <p:origin x="-3024" y="-5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620" y="918"/>
      </p:cViewPr>
      <p:guideLst>
        <p:guide orient="horz" pos="2882"/>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685213"/>
            <a:ext cx="2971800" cy="457200"/>
          </a:xfrm>
          <a:prstGeom prst="rect">
            <a:avLst/>
          </a:prstGeom>
        </p:spPr>
        <p:txBody>
          <a:bodyPr vert="horz" wrap="square" lIns="91752" tIns="45877" rIns="91752" bIns="45877" numCol="1" anchor="b" anchorCtr="0" compatLnSpc="1">
            <a:prstTxWarp prst="textNoShape">
              <a:avLst/>
            </a:prstTxWarp>
          </a:bodyPr>
          <a:lstStyle>
            <a:lvl1pPr>
              <a:defRPr sz="1100">
                <a:latin typeface="Arial" charset="0"/>
                <a:ea typeface="ＭＳ Ｐゴシック" charset="-128"/>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752" tIns="45877" rIns="91752" bIns="45877" numCol="1" anchor="b" anchorCtr="0" compatLnSpc="1">
            <a:prstTxWarp prst="textNoShape">
              <a:avLst/>
            </a:prstTxWarp>
          </a:bodyPr>
          <a:lstStyle>
            <a:lvl1pPr algn="r">
              <a:defRPr sz="1100">
                <a:latin typeface="Arial" charset="0"/>
                <a:ea typeface="ＭＳ Ｐゴシック" charset="-128"/>
                <a:cs typeface="+mn-cs"/>
              </a:defRPr>
            </a:lvl1pPr>
          </a:lstStyle>
          <a:p>
            <a:pPr>
              <a:defRPr/>
            </a:pPr>
            <a:fld id="{61A3B423-8FD4-42F6-BDE6-AE4721BD0262}" type="slidenum">
              <a:rPr lang="en-US"/>
              <a:pPr>
                <a:defRPr/>
              </a:pPr>
              <a:t>‹#›</a:t>
            </a:fld>
            <a:endParaRPr lang="en-US" dirty="0"/>
          </a:p>
        </p:txBody>
      </p:sp>
    </p:spTree>
    <p:extLst>
      <p:ext uri="{BB962C8B-B14F-4D97-AF65-F5344CB8AC3E}">
        <p14:creationId xmlns:p14="http://schemas.microsoft.com/office/powerpoint/2010/main" val="209629202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46175" y="687388"/>
            <a:ext cx="4568825" cy="3427412"/>
          </a:xfrm>
          <a:prstGeom prst="rect">
            <a:avLst/>
          </a:prstGeom>
          <a:noFill/>
          <a:ln w="12700">
            <a:solidFill>
              <a:prstClr val="black"/>
            </a:solidFill>
          </a:ln>
        </p:spPr>
        <p:txBody>
          <a:bodyPr vert="horz" wrap="square" lIns="91752" tIns="45877" rIns="91752" bIns="45877"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457200" y="4268788"/>
            <a:ext cx="6096000" cy="4392612"/>
          </a:xfrm>
          <a:prstGeom prst="rect">
            <a:avLst/>
          </a:prstGeom>
        </p:spPr>
        <p:txBody>
          <a:bodyPr vert="horz" wrap="square" lIns="91752" tIns="45877" rIns="91752" bIns="45877"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752" tIns="45877" rIns="91752" bIns="45877" numCol="1" anchor="b" anchorCtr="0" compatLnSpc="1">
            <a:prstTxWarp prst="textNoShape">
              <a:avLst/>
            </a:prstTxWarp>
          </a:bodyPr>
          <a:lstStyle>
            <a:lvl1pPr>
              <a:defRPr sz="1100">
                <a:latin typeface="Arial" charset="0"/>
                <a:ea typeface="ＭＳ Ｐゴシック" charset="-128"/>
                <a:cs typeface="+mn-cs"/>
              </a:defRPr>
            </a:lvl1pPr>
          </a:lstStyle>
          <a:p>
            <a:pPr>
              <a:defRPr/>
            </a:pPr>
            <a:endParaRPr lang="en-US" dirty="0"/>
          </a:p>
        </p:txBody>
      </p:sp>
      <p:sp>
        <p:nvSpPr>
          <p:cNvPr id="8" name="Slide Number Placeholder 7"/>
          <p:cNvSpPr>
            <a:spLocks noGrp="1"/>
          </p:cNvSpPr>
          <p:nvPr>
            <p:ph type="sldNum" sz="quarter" idx="5"/>
          </p:nvPr>
        </p:nvSpPr>
        <p:spPr>
          <a:xfrm>
            <a:off x="3884613" y="8686800"/>
            <a:ext cx="2971800" cy="455613"/>
          </a:xfrm>
          <a:prstGeom prst="rect">
            <a:avLst/>
          </a:prstGeom>
        </p:spPr>
        <p:txBody>
          <a:bodyPr vert="horz" wrap="square" lIns="86798" tIns="43398" rIns="86798" bIns="43398" numCol="1" anchor="b" anchorCtr="0" compatLnSpc="1">
            <a:prstTxWarp prst="textNoShape">
              <a:avLst/>
            </a:prstTxWarp>
          </a:bodyPr>
          <a:lstStyle>
            <a:lvl1pPr algn="r">
              <a:defRPr sz="1100">
                <a:latin typeface="Arial" charset="0"/>
                <a:ea typeface="ＭＳ Ｐゴシック" charset="-128"/>
                <a:cs typeface="+mn-cs"/>
              </a:defRPr>
            </a:lvl1pPr>
          </a:lstStyle>
          <a:p>
            <a:pPr>
              <a:defRPr/>
            </a:pPr>
            <a:fld id="{419B301E-C58B-4780-B14F-9BB01CEBA7CF}" type="slidenum">
              <a:rPr lang="en-US"/>
              <a:pPr>
                <a:defRPr/>
              </a:pPr>
              <a:t>‹#›</a:t>
            </a:fld>
            <a:endParaRPr lang="en-US" dirty="0"/>
          </a:p>
        </p:txBody>
      </p:sp>
    </p:spTree>
    <p:extLst>
      <p:ext uri="{BB962C8B-B14F-4D97-AF65-F5344CB8AC3E}">
        <p14:creationId xmlns:p14="http://schemas.microsoft.com/office/powerpoint/2010/main" val="2830094960"/>
      </p:ext>
    </p:extLst>
  </p:cSld>
  <p:clrMap bg1="lt1" tx1="dk1" bg2="lt2" tx2="dk2" accent1="accent1" accent2="accent2" accent3="accent3" accent4="accent4" accent5="accent5" accent6="accent6" hlink="hlink" folHlink="folHlink"/>
  <p:hf hdr="0" ftr="0"/>
  <p:notesStyle>
    <a:lvl1pPr marL="109538" indent="-109538" algn="l" rtl="0" eaLnBrk="0" fontAlgn="base" hangingPunct="0">
      <a:spcBef>
        <a:spcPct val="0"/>
      </a:spcBef>
      <a:spcAft>
        <a:spcPts val="600"/>
      </a:spcAft>
      <a:buFont typeface="Wingdings" pitchFamily="2" charset="2"/>
      <a:buChar char="§"/>
      <a:defRPr sz="1200" kern="1200">
        <a:solidFill>
          <a:schemeClr val="tx1"/>
        </a:solidFill>
        <a:latin typeface="+mn-lt"/>
        <a:ea typeface="ＭＳ Ｐゴシック" charset="-128"/>
        <a:cs typeface="ＭＳ Ｐゴシック"/>
      </a:defRPr>
    </a:lvl1pPr>
    <a:lvl2pPr marL="238125"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128"/>
        <a:cs typeface="ＭＳ Ｐゴシック"/>
      </a:defRPr>
    </a:lvl2pPr>
    <a:lvl3pPr marL="566738" indent="-219075" algn="l" rtl="0" eaLnBrk="0" fontAlgn="base" hangingPunct="0">
      <a:spcBef>
        <a:spcPct val="0"/>
      </a:spcBef>
      <a:spcAft>
        <a:spcPts val="600"/>
      </a:spcAft>
      <a:buFont typeface="Arial" pitchFamily="34" charset="0"/>
      <a:buChar char="•"/>
      <a:defRPr sz="1200" kern="1200">
        <a:solidFill>
          <a:schemeClr val="tx1"/>
        </a:solidFill>
        <a:latin typeface="+mn-lt"/>
        <a:ea typeface="ＭＳ Ｐゴシック" charset="-128"/>
        <a:cs typeface="ＭＳ Ｐゴシック"/>
      </a:defRPr>
    </a:lvl3pPr>
    <a:lvl4pPr marL="566738" indent="-109538" algn="l" rtl="0" eaLnBrk="0" fontAlgn="base" hangingPunct="0">
      <a:spcBef>
        <a:spcPct val="0"/>
      </a:spcBef>
      <a:spcAft>
        <a:spcPts val="600"/>
      </a:spcAft>
      <a:buFont typeface="Courier New" pitchFamily="49" charset="0"/>
      <a:buChar char="o"/>
      <a:defRPr sz="1200" kern="1200">
        <a:solidFill>
          <a:schemeClr val="tx1"/>
        </a:solidFill>
        <a:latin typeface="+mn-lt"/>
        <a:ea typeface="ＭＳ Ｐゴシック" charset="-128"/>
        <a:cs typeface="ＭＳ Ｐゴシック"/>
      </a:defRPr>
    </a:lvl4pPr>
    <a:lvl5pPr marL="695325" indent="-128588" algn="l" rtl="0" eaLnBrk="0" fontAlgn="base" hangingPunct="0">
      <a:spcBef>
        <a:spcPct val="0"/>
      </a:spcBef>
      <a:spcAft>
        <a:spcPts val="600"/>
      </a:spcAft>
      <a:buFont typeface="Calibri" pitchFamily="34" charset="0"/>
      <a:buChar char="»"/>
      <a:defRPr sz="1200" kern="1200">
        <a:solidFill>
          <a:schemeClr val="tx1"/>
        </a:solidFill>
        <a:latin typeface="+mn-lt"/>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slide" Target="../slides/slide49.xml"/><Relationship Id="rId1" Type="http://schemas.openxmlformats.org/officeDocument/2006/relationships/notesMaster" Target="../notesMasters/notesMaster1.xml"/><Relationship Id="rId4" Type="http://schemas.openxmlformats.org/officeDocument/2006/relationships/hyperlink" Target="http://www.cms.gov/Outreach-and-Education/Training/CMSNationalTrainingProgram"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spcAft>
                <a:spcPts val="575"/>
              </a:spcAft>
              <a:buFont typeface="Wingdings" pitchFamily="2" charset="2"/>
              <a:buNone/>
            </a:pPr>
            <a:r>
              <a:rPr lang="es-ES" dirty="0" smtClean="0">
                <a:ea typeface="ＭＳ Ｐゴシック" pitchFamily="34" charset="-128"/>
              </a:rPr>
              <a:t> El Módulo 7 trata sobre los servicios preventivos cubiertos por Medicare.</a:t>
            </a:r>
            <a:endParaRPr lang="es-ES" i="1" dirty="0" smtClean="0">
              <a:ea typeface="ＭＳ Ｐゴシック" pitchFamily="34" charset="-128"/>
            </a:endParaRPr>
          </a:p>
          <a:p>
            <a:pPr marL="0" indent="0">
              <a:buFont typeface="Wingdings" pitchFamily="2" charset="2"/>
              <a:buNone/>
            </a:pPr>
            <a:r>
              <a:rPr lang="es-ES" dirty="0" smtClean="0">
                <a:ea typeface="ＭＳ Ｐゴシック" pitchFamily="34" charset="-128"/>
              </a:rPr>
              <a:t>Este módulo de entrenamiento fue desarrollado y aprobado por los Centros de Servicios de Medicare y Medicaid (CMS por su sigla en inglés), la agencia federal que administra Medicare y Medicaid, el Programa de Seguro Médico para los Niños (CHIP por su sigla en inglés), y el Mercado de Seguros Médicos.  La información en este módulo estaba vigente  en mayo del 2013. </a:t>
            </a:r>
          </a:p>
          <a:p>
            <a:pPr marL="0" indent="0">
              <a:buFont typeface="Wingdings" pitchFamily="2" charset="2"/>
              <a:buNone/>
            </a:pPr>
            <a:r>
              <a:rPr lang="es-ES" dirty="0" smtClean="0">
                <a:ea typeface="ＭＳ Ｐゴシック" pitchFamily="34" charset="-128"/>
              </a:rPr>
              <a:t>Para ver las actualizaciones sobre la nueva legislación de atención médica, visite www.HealthCare.gov.</a:t>
            </a:r>
          </a:p>
          <a:p>
            <a:pPr marL="0" indent="0">
              <a:buFont typeface="Wingdings" pitchFamily="2" charset="2"/>
              <a:buNone/>
            </a:pPr>
            <a:r>
              <a:rPr lang="es-ES" dirty="0" smtClean="0">
                <a:ea typeface="ＭＳ Ｐゴシック" pitchFamily="34" charset="-128"/>
              </a:rPr>
              <a:t>Para ver la Ley de  Atención Médica Asequible, visite </a:t>
            </a:r>
            <a:r>
              <a:rPr lang="es-ES" u="sng" dirty="0" smtClean="0">
                <a:ea typeface="ＭＳ Ｐゴシック" pitchFamily="34" charset="-128"/>
              </a:rPr>
              <a:t>www.healthcare.gov/law/full/index.html</a:t>
            </a:r>
            <a:r>
              <a:rPr lang="es-ES" dirty="0" smtClean="0">
                <a:ea typeface="ＭＳ Ｐゴシック" pitchFamily="34" charset="-128"/>
              </a:rPr>
              <a:t> </a:t>
            </a:r>
          </a:p>
          <a:p>
            <a:pPr marL="0" indent="0">
              <a:buFont typeface="Wingdings" pitchFamily="2" charset="2"/>
              <a:buNone/>
            </a:pPr>
            <a:r>
              <a:rPr lang="es-ES" dirty="0" smtClean="0">
                <a:ea typeface="ＭＳ Ｐゴシック" pitchFamily="34" charset="-128"/>
              </a:rPr>
              <a:t>Para consultar la versión actualizada de este módulo de entrenamiento, visite </a:t>
            </a:r>
            <a:r>
              <a:rPr lang="es-ES" u="sng" dirty="0" smtClean="0">
                <a:ea typeface="ＭＳ Ｐゴシック" pitchFamily="34" charset="-128"/>
              </a:rPr>
              <a:t>http://cms.gov/Outreach-and-Education/Training/CMSNationalTrainingProgram/index.html</a:t>
            </a:r>
            <a:r>
              <a:rPr lang="es-ES" dirty="0" smtClean="0">
                <a:ea typeface="ＭＳ Ｐゴシック" pitchFamily="34" charset="-128"/>
              </a:rPr>
              <a:t>. </a:t>
            </a:r>
          </a:p>
          <a:p>
            <a:pPr marL="0" indent="0">
              <a:buFont typeface="Wingdings" pitchFamily="2" charset="2"/>
              <a:buNone/>
            </a:pPr>
            <a:r>
              <a:rPr lang="es-ES" dirty="0" smtClean="0">
                <a:ea typeface="ＭＳ Ｐゴシック" pitchFamily="34" charset="-128"/>
              </a:rPr>
              <a:t>Este módulo del Programa Nacional de Entrenamiento de CMS no es un documento legal.  Las normas oficiales del programa de Medicare están descritas en las leyes, reglamentos y disposiciones correspondientes. </a:t>
            </a:r>
          </a:p>
          <a:p>
            <a:pPr marL="0" indent="0">
              <a:spcBef>
                <a:spcPts val="600"/>
              </a:spcBef>
              <a:spcAft>
                <a:spcPct val="0"/>
              </a:spcAft>
              <a:buFont typeface="Wingdings" pitchFamily="2" charset="2"/>
              <a:buNone/>
            </a:pPr>
            <a:endParaRPr lang="es-ES" dirty="0" smtClean="0">
              <a:ea typeface="ＭＳ Ｐゴシック" pitchFamily="34" charset="-128"/>
            </a:endParaRPr>
          </a:p>
          <a:p>
            <a:pPr marL="0" indent="0">
              <a:spcBef>
                <a:spcPts val="600"/>
              </a:spcBef>
              <a:spcAft>
                <a:spcPct val="0"/>
              </a:spcAft>
              <a:buFont typeface="Wingdings" pitchFamily="2" charset="2"/>
              <a:buNone/>
            </a:pPr>
            <a:endParaRPr lang="es-ES" dirty="0" smtClean="0">
              <a:ea typeface="ＭＳ Ｐゴシック" pitchFamily="34" charset="-128"/>
            </a:endParaRPr>
          </a:p>
          <a:p>
            <a:pPr marL="0" indent="0">
              <a:spcBef>
                <a:spcPts val="600"/>
              </a:spcBef>
              <a:spcAft>
                <a:spcPct val="0"/>
              </a:spcAft>
              <a:buFont typeface="Wingdings" pitchFamily="2" charset="2"/>
              <a:buNone/>
            </a:pPr>
            <a:endParaRPr lang="es-ES" dirty="0" smtClean="0">
              <a:ea typeface="ＭＳ Ｐゴシック" pitchFamily="34" charset="-128"/>
            </a:endParaRPr>
          </a:p>
          <a:p>
            <a:pPr marL="0" indent="0">
              <a:spcBef>
                <a:spcPts val="600"/>
              </a:spcBef>
              <a:buFont typeface="Wingdings" pitchFamily="2" charset="2"/>
              <a:buNone/>
            </a:pPr>
            <a:endParaRPr lang="es-ES" dirty="0" smtClean="0">
              <a:ea typeface="ＭＳ Ｐゴシック" pitchFamily="34" charset="-128"/>
            </a:endParaRPr>
          </a:p>
          <a:p>
            <a:pPr marL="0" indent="0">
              <a:buFont typeface="Wingdings" pitchFamily="2" charset="2"/>
              <a:buNone/>
            </a:pPr>
            <a:endParaRPr lang="es-ES" dirty="0" smtClean="0">
              <a:ea typeface="ＭＳ Ｐゴシック" pitchFamily="34" charset="-128"/>
            </a:endParaRP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0D9A0DD-81D5-4099-8FA1-C6B3AC78337F}" type="slidenum">
              <a:rPr lang="en-US" smtClean="0"/>
              <a:pPr eaLnBrk="1" hangingPunct="1"/>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spcBef>
                <a:spcPts val="300"/>
              </a:spcBef>
              <a:spcAft>
                <a:spcPct val="0"/>
              </a:spcAft>
              <a:buFont typeface="Wingdings" pitchFamily="2" charset="2"/>
              <a:buNone/>
            </a:pPr>
            <a:r>
              <a:rPr lang="es-ES" dirty="0" smtClean="0">
                <a:ea typeface="ＭＳ Ｐゴシック" pitchFamily="34" charset="-128"/>
              </a:rPr>
              <a:t>Medicare cubrirá un análisis de alcohol anual. CMS no identifica herramientas específicas para el análisis del abuso de alcohol. Si no que la decisión de usar ciertas herramientas queda a la discreción del médico en el entorno de atención primaria. Hay varias herramientas disponibles para analizar el abuso de alcohol.</a:t>
            </a:r>
          </a:p>
          <a:p>
            <a:pPr marL="0" indent="0">
              <a:lnSpc>
                <a:spcPct val="90000"/>
              </a:lnSpc>
              <a:spcBef>
                <a:spcPts val="300"/>
              </a:spcBef>
              <a:spcAft>
                <a:spcPct val="0"/>
              </a:spcAft>
              <a:buFont typeface="Wingdings" pitchFamily="2" charset="2"/>
              <a:buNone/>
            </a:pPr>
            <a:r>
              <a:rPr lang="es-ES" dirty="0" smtClean="0">
                <a:ea typeface="ＭＳ Ｐゴシック" pitchFamily="34" charset="-128"/>
              </a:rPr>
              <a:t>Para las personas cuyos resultados sean positivos, </a:t>
            </a:r>
            <a:r>
              <a:rPr lang="es-ES" u="sng" dirty="0" smtClean="0">
                <a:ea typeface="ＭＳ Ｐゴシック" pitchFamily="34" charset="-128"/>
              </a:rPr>
              <a:t>Medicare cubre</a:t>
            </a:r>
            <a:r>
              <a:rPr lang="es-ES" dirty="0" smtClean="0">
                <a:ea typeface="ＭＳ Ｐゴシック" pitchFamily="34" charset="-128"/>
              </a:rPr>
              <a:t> hasta un máximo de cuatro intervenciones breves (</a:t>
            </a:r>
            <a:r>
              <a:rPr lang="es-ES" u="sng" dirty="0" smtClean="0">
                <a:ea typeface="ＭＳ Ｐゴシック" pitchFamily="34" charset="-128"/>
              </a:rPr>
              <a:t>15 minutos</a:t>
            </a:r>
            <a:r>
              <a:rPr lang="es-ES" dirty="0" smtClean="0">
                <a:ea typeface="ＭＳ Ｐゴシック" pitchFamily="34" charset="-128"/>
              </a:rPr>
              <a:t>) consejería en persona al año para los beneficiarios de Medicare, incluyendo mujeres embarazadas:</a:t>
            </a:r>
          </a:p>
          <a:p>
            <a:pPr marL="0" indent="0">
              <a:lnSpc>
                <a:spcPct val="90000"/>
              </a:lnSpc>
            </a:pPr>
            <a:r>
              <a:rPr lang="es-ES" dirty="0" smtClean="0">
                <a:ea typeface="ＭＳ Ｐゴシック" pitchFamily="34" charset="-128"/>
              </a:rPr>
              <a:t>Que abusen del alcohol, pero cuyos niveles o pautas de consumo de alcohol no satisfazgan el criterio de dependencia de alcohol (que se define como al menos tres de las siguientes características: tolerancia, síntomas de retiro, impedimentos de control, preocupación con la adquisición y/o el uso, deseos persistentes o esfuerzos de dejar de usar sin éxito, mantiene incapacidad social, ocupacional o recreativa, el uso continúe a pesar de las consecuencias adversas); </a:t>
            </a:r>
          </a:p>
          <a:p>
            <a:pPr marL="0" indent="0">
              <a:lnSpc>
                <a:spcPct val="90000"/>
              </a:lnSpc>
            </a:pPr>
            <a:r>
              <a:rPr lang="es-ES" dirty="0" smtClean="0">
                <a:ea typeface="ＭＳ Ｐゴシック" pitchFamily="34" charset="-128"/>
              </a:rPr>
              <a:t>Que son competentes y están alertas en el momento de proporcionárseles la consejería; y,</a:t>
            </a:r>
          </a:p>
          <a:p>
            <a:pPr marL="0" indent="0">
              <a:lnSpc>
                <a:spcPct val="90000"/>
              </a:lnSpc>
            </a:pPr>
            <a:r>
              <a:rPr lang="es-ES" dirty="0" smtClean="0">
                <a:ea typeface="ＭＳ Ｐゴシック" pitchFamily="34" charset="-128"/>
              </a:rPr>
              <a:t>Cuyo consejería está proporcionado por médicos de atención primaria u otros profesionales de atención primaria en un entorno de atención primaria.</a:t>
            </a:r>
            <a:r>
              <a:rPr lang="es-ES" u="sng" dirty="0" smtClean="0">
                <a:ea typeface="ＭＳ Ｐゴシック" pitchFamily="34" charset="-128"/>
              </a:rPr>
              <a:t>  </a:t>
            </a:r>
            <a:endParaRPr lang="es-ES" dirty="0" smtClean="0">
              <a:ea typeface="ＭＳ Ｐゴシック" pitchFamily="34" charset="-128"/>
            </a:endParaRPr>
          </a:p>
          <a:p>
            <a:pPr marL="0" indent="0">
              <a:lnSpc>
                <a:spcPct val="90000"/>
              </a:lnSpc>
              <a:spcBef>
                <a:spcPts val="300"/>
              </a:spcBef>
              <a:spcAft>
                <a:spcPct val="0"/>
              </a:spcAft>
              <a:buFont typeface="Wingdings" pitchFamily="2" charset="2"/>
              <a:buNone/>
            </a:pPr>
            <a:r>
              <a:rPr lang="es-ES" dirty="0" smtClean="0">
                <a:ea typeface="ＭＳ Ｐゴシック" pitchFamily="34" charset="-128"/>
              </a:rPr>
              <a:t>Un ambiente de cuidados primarioses definido como un ambiente en el que hay una provisión de servicios de salud integrados y accesibles, brindados por un médico que es responsable de tratar una gran mayoría de necesidades de la salud personal, desarrollar una asociación prolongada con el paciente y que ejerce la práctica médica en un contexto familiar y comunitario. Departamentos de emergencia, internación hospitalaria, centros quirúrgicos ambulatorios, centros de exámenes con diagnósticos independientes, centros de enfermería especializada, centros de rehabilitación hospitalarios y los hospicios no son considerados ambientes de cuidado primario de conformidad con esta definición. </a:t>
            </a:r>
          </a:p>
          <a:p>
            <a:pPr marL="0" indent="0">
              <a:lnSpc>
                <a:spcPct val="70000"/>
              </a:lnSpc>
              <a:buFont typeface="Wingdings" pitchFamily="2" charset="2"/>
              <a:buNone/>
            </a:pPr>
            <a:endParaRPr lang="es-ES" dirty="0" smtClean="0">
              <a:ea typeface="ＭＳ Ｐゴシック" pitchFamily="34" charset="-128"/>
            </a:endParaRPr>
          </a:p>
          <a:p>
            <a:pPr marL="0" indent="0">
              <a:lnSpc>
                <a:spcPct val="90000"/>
              </a:lnSpc>
              <a:spcBef>
                <a:spcPts val="600"/>
              </a:spcBef>
              <a:spcAft>
                <a:spcPct val="0"/>
              </a:spcAft>
              <a:buFont typeface="Wingdings" pitchFamily="2" charset="2"/>
              <a:buNone/>
            </a:pPr>
            <a:endParaRPr lang="es-ES" dirty="0" smtClean="0">
              <a:ea typeface="ＭＳ Ｐゴシック" pitchFamily="34" charset="-128"/>
            </a:endParaRP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9CEF259-8828-4A08-928C-C91CD6007DD5}" type="slidenum">
              <a:rPr lang="en-US" smtClean="0"/>
              <a:pPr eaLnBrk="1" hangingPunct="1"/>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ctangle 3"/>
          <p:cNvSpPr>
            <a:spLocks noGrp="1" noChangeArrowheads="1"/>
          </p:cNvSpPr>
          <p:nvPr>
            <p:ph type="body" idx="1"/>
          </p:nvPr>
        </p:nvSpPr>
        <p:spPr bwMode="auto">
          <a:xfrm>
            <a:off x="457200" y="4191000"/>
            <a:ext cx="5943600" cy="495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La aorta es la arteria más grande del cuerpo y lleva la sangre del corazón al resto del cuerpo.  Cuando llega a su abdomen, se llama una aorta abdominal. </a:t>
            </a:r>
          </a:p>
          <a:p>
            <a:pPr marL="0" indent="0">
              <a:buFont typeface="Wingdings" pitchFamily="2" charset="2"/>
              <a:buNone/>
            </a:pPr>
            <a:r>
              <a:rPr lang="es-ES_tradnl" dirty="0" smtClean="0">
                <a:ea typeface="ＭＳ Ｐゴシック" pitchFamily="34" charset="-128"/>
              </a:rPr>
              <a:t>La aorta abdominal le provee sangre a la parte inferior del cuerpo. Cuando una zona débil de la aorta abdominal se expande o dilata, se llama una aneurisma aórtico abdominal. Los aneurismas se desarrollan lentamente a lo largo de muchos años y generalmente sin síntomas. Si se llega a expandir rápidamente, puede romperse o puede haber una pérdida de sangre a lo largo de la pared de la arteria (disección arterial) y pueden presentarse síntomas graves y repentinos. </a:t>
            </a:r>
            <a:endParaRPr lang="en-US" u="sng" dirty="0" smtClean="0">
              <a:ea typeface="ＭＳ Ｐゴシック" pitchFamily="34" charset="-128"/>
            </a:endParaRPr>
          </a:p>
          <a:p>
            <a:pPr marL="0" indent="0">
              <a:buFont typeface="Wingdings" pitchFamily="2" charset="2"/>
              <a:buNone/>
            </a:pPr>
            <a:r>
              <a:rPr lang="es-ES_tradnl" dirty="0" smtClean="0">
                <a:ea typeface="ＭＳ Ｐゴシック" pitchFamily="34" charset="-128"/>
              </a:rPr>
              <a:t>Para hacer la ecografía por única vez, necesita una derivación de su visita preventiva “Bienvenido a Medicare”.</a:t>
            </a:r>
          </a:p>
          <a:p>
            <a:pPr marL="0" indent="0">
              <a:buFont typeface="Wingdings" pitchFamily="2" charset="2"/>
              <a:buNone/>
            </a:pPr>
            <a:r>
              <a:rPr lang="es-ES_tradnl" dirty="0" smtClean="0">
                <a:ea typeface="ＭＳ Ｐゴシック" pitchFamily="34" charset="-128"/>
              </a:rPr>
              <a:t>Se considera que está a riesgo de padecer la enfermedad si:</a:t>
            </a:r>
          </a:p>
          <a:p>
            <a:pPr marL="0" lvl="1" indent="0"/>
            <a:r>
              <a:rPr lang="es-ES_tradnl" dirty="0" smtClean="0">
                <a:ea typeface="ＭＳ Ｐゴシック" pitchFamily="34" charset="-128"/>
              </a:rPr>
              <a:t>Tiene antecedentes familiares de aneurisma aórtico abdominal, o</a:t>
            </a:r>
          </a:p>
          <a:p>
            <a:pPr marL="0" lvl="1" indent="0"/>
            <a:r>
              <a:rPr lang="es-ES_tradnl" dirty="0" smtClean="0">
                <a:ea typeface="ＭＳ Ｐゴシック" pitchFamily="34" charset="-128"/>
              </a:rPr>
              <a:t> Es un hombre entre los 65 a 75 años de edad que fumó por lo menos 100 cigarrillos durante su vida</a:t>
            </a:r>
          </a:p>
          <a:p>
            <a:pPr marL="0" indent="0">
              <a:buFont typeface="Wingdings" pitchFamily="2" charset="2"/>
              <a:buNone/>
            </a:pPr>
            <a:r>
              <a:rPr lang="es-ES_tradnl" dirty="0" smtClean="0">
                <a:ea typeface="ＭＳ Ｐゴシック" pitchFamily="34" charset="-128"/>
              </a:rPr>
              <a:t>Usted no paga el deducible ni copago por la ecografía para el aneurisma aórtico abdominal.</a:t>
            </a:r>
          </a:p>
          <a:p>
            <a:pPr marL="0" indent="0">
              <a:buFont typeface="Wingdings" pitchFamily="2" charset="2"/>
              <a:buNone/>
            </a:pPr>
            <a:endParaRPr lang="en-US" dirty="0" smtClean="0">
              <a:ea typeface="ＭＳ Ｐゴシック" pitchFamily="34" charset="-128"/>
            </a:endParaRPr>
          </a:p>
          <a:p>
            <a:pPr marL="0" indent="0">
              <a:buFont typeface="Wingdings" pitchFamily="2" charset="2"/>
              <a:buNone/>
            </a:pPr>
            <a:endParaRPr lang="en-US" dirty="0" smtClean="0">
              <a:ea typeface="ＭＳ Ｐゴシック" pitchFamily="34" charset="-128"/>
            </a:endParaRPr>
          </a:p>
          <a:p>
            <a:pPr marL="0" indent="0">
              <a:lnSpc>
                <a:spcPct val="90000"/>
              </a:lnSpc>
              <a:buFont typeface="Wingdings" pitchFamily="2" charset="2"/>
              <a:buNone/>
            </a:pPr>
            <a:endParaRPr lang="en-US" dirty="0" smtClean="0">
              <a:ea typeface="ＭＳ Ｐゴシック" pitchFamily="34" charset="-128"/>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ADA3B236-66B3-4C5D-A2F7-F20474A21449}" type="slidenum">
              <a:rPr lang="en-US" smtClean="0"/>
              <a:pPr eaLnBrk="1" hangingPunct="1"/>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Rectangle 3"/>
          <p:cNvSpPr>
            <a:spLocks noGrp="1" noChangeArrowheads="1"/>
          </p:cNvSpPr>
          <p:nvPr>
            <p:ph type="body" idx="1"/>
          </p:nvPr>
        </p:nvSpPr>
        <p:spPr bwMode="auto">
          <a:xfrm>
            <a:off x="609600" y="4267200"/>
            <a:ext cx="5383213" cy="45418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Medicare cubre la densitometría ósea para medir la densidad ósea. Los resultados del examen les ayudarán a usted y a su médico a elegir la mejor manera de mantener sus huesos fuertes. </a:t>
            </a:r>
          </a:p>
          <a:p>
            <a:pPr marL="0" indent="0">
              <a:buFont typeface="Wingdings" pitchFamily="2" charset="2"/>
              <a:buNone/>
            </a:pPr>
            <a:r>
              <a:rPr lang="es-ES_tradnl" dirty="0" smtClean="0">
                <a:ea typeface="ＭＳ Ｐゴシック" pitchFamily="34" charset="-128"/>
              </a:rPr>
              <a:t>La osteoporosis es una enfermedad donde sus huesos se ponen débiles y se pueden romper. Es una enfermedad silenciosa, lo que significa que tal vez usted no sepa que la tiene hasta que se le rompa un hueso.</a:t>
            </a:r>
          </a:p>
          <a:p>
            <a:pPr marL="0" indent="0">
              <a:buFont typeface="Wingdings" pitchFamily="2" charset="2"/>
              <a:buNone/>
            </a:pPr>
            <a:r>
              <a:rPr lang="es-ES_tradnl" dirty="0" smtClean="0">
                <a:ea typeface="ＭＳ Ｐゴシック" pitchFamily="34" charset="-128"/>
              </a:rPr>
              <a:t>La densitometría ósea se cubre cada 24 meses, o con mayor frecuencia si usted pertenece a alguna de las categorías siguientes:</a:t>
            </a:r>
          </a:p>
          <a:p>
            <a:pPr marL="0" indent="0">
              <a:buFont typeface="Arial" pitchFamily="34" charset="0"/>
              <a:buChar char="•"/>
            </a:pPr>
            <a:r>
              <a:rPr lang="es-ES_tradnl" dirty="0" smtClean="0">
                <a:ea typeface="ＭＳ Ｐゴシック" pitchFamily="34" charset="-128"/>
              </a:rPr>
              <a:t>Mujeres cuyos médicos o personal no médico calificado ha determinado que tienen deficiencia de estrógeno y están a riesgo de padecer de osteoporosis. </a:t>
            </a:r>
          </a:p>
          <a:p>
            <a:pPr marL="0" indent="0">
              <a:buFont typeface="Arial" pitchFamily="34" charset="0"/>
              <a:buChar char="•"/>
            </a:pPr>
            <a:r>
              <a:rPr lang="es-ES_tradnl" dirty="0" smtClean="0">
                <a:ea typeface="ＭＳ Ｐゴシック" pitchFamily="34" charset="-128"/>
              </a:rPr>
              <a:t>Individuos con anomalías vertebrales.</a:t>
            </a:r>
          </a:p>
          <a:p>
            <a:pPr marL="0" indent="0">
              <a:buFont typeface="Arial" pitchFamily="34" charset="0"/>
              <a:buChar char="•"/>
            </a:pPr>
            <a:r>
              <a:rPr lang="es-ES_tradnl" dirty="0" smtClean="0">
                <a:ea typeface="ＭＳ Ｐゴシック" pitchFamily="34" charset="-128"/>
              </a:rPr>
              <a:t>Individuos tratados o a los que se los tratará con esteroides por más de tres meses. </a:t>
            </a:r>
          </a:p>
          <a:p>
            <a:pPr marL="0" indent="0">
              <a:buFont typeface="Arial" pitchFamily="34" charset="0"/>
              <a:buChar char="•"/>
            </a:pPr>
            <a:r>
              <a:rPr lang="es-ES_tradnl" dirty="0" smtClean="0">
                <a:ea typeface="ＭＳ Ｐゴシック" pitchFamily="34" charset="-128"/>
              </a:rPr>
              <a:t>Individuos que padecen de hiperparatiroidismo</a:t>
            </a:r>
          </a:p>
          <a:p>
            <a:pPr marL="0" indent="0">
              <a:buFont typeface="Arial" pitchFamily="34" charset="0"/>
              <a:buChar char="•"/>
            </a:pPr>
            <a:r>
              <a:rPr lang="es-ES_tradnl" dirty="0" smtClean="0">
                <a:ea typeface="ＭＳ Ｐゴシック" pitchFamily="34" charset="-128"/>
              </a:rPr>
              <a:t>Individuos monitoreados para evaluar la respuesta a la terapia de medicamentos aprobados por la FDA para la osteoporosis. </a:t>
            </a:r>
          </a:p>
          <a:p>
            <a:pPr marL="0" indent="0">
              <a:buFont typeface="Wingdings" pitchFamily="2" charset="2"/>
              <a:buNone/>
            </a:pPr>
            <a:r>
              <a:rPr lang="es-ES_tradnl" dirty="0" smtClean="0">
                <a:ea typeface="ＭＳ Ｐゴシック" pitchFamily="34" charset="-128"/>
              </a:rPr>
              <a:t>Si tiene el Medicare Original no tiene que pagar ni copago ni deducible.</a:t>
            </a:r>
          </a:p>
          <a:p>
            <a:pPr marL="0" indent="0">
              <a:spcBef>
                <a:spcPts val="600"/>
              </a:spcBef>
              <a:spcAft>
                <a:spcPct val="0"/>
              </a:spcAft>
              <a:buFont typeface="Wingdings" pitchFamily="2" charset="2"/>
              <a:buNone/>
            </a:pPr>
            <a:endParaRPr lang="en-US"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B6D53A6-E306-4D1D-A4FF-CBD09A356E07}" type="slidenum">
              <a:rPr lang="en-US" smtClean="0"/>
              <a:pPr eaLnBrk="1" hangingPunct="1"/>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bwMode="auto">
          <a:xfrm>
            <a:off x="114300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ctangle 3"/>
          <p:cNvSpPr>
            <a:spLocks noGrp="1" noChangeArrowheads="1"/>
          </p:cNvSpPr>
          <p:nvPr>
            <p:ph type="body" idx="1"/>
          </p:nvPr>
        </p:nvSpPr>
        <p:spPr bwMode="auto">
          <a:xfrm>
            <a:off x="609600" y="4419600"/>
            <a:ext cx="5410200" cy="4165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spcBef>
                <a:spcPts val="600"/>
              </a:spcBef>
              <a:spcAft>
                <a:spcPct val="0"/>
              </a:spcAft>
              <a:buFont typeface="Wingdings" pitchFamily="2" charset="2"/>
              <a:buNone/>
            </a:pPr>
            <a:r>
              <a:rPr lang="es-ES" dirty="0" smtClean="0">
                <a:ea typeface="ＭＳ Ｐゴシック" pitchFamily="34" charset="-128"/>
              </a:rPr>
              <a:t>Cada año, miles de americanos mueren de enfermedad cardiaca y ataques. Millones más viven actualmente con uno o más tipos de enfermedades cardiovasculares, incluyendo: enfermedades cardiacas coronarias, ataques, presión arterial alta, fallo cardiaco congestivo, defectos cardiovasculares congénitos, y endurecimiento de las arterias. Las enfermedades cardiacas y los ataques se encuentran también entre las causas principales de incapacidad tanto para hombres como para mujeres en los Estados Unidos.</a:t>
            </a:r>
          </a:p>
          <a:p>
            <a:pPr marL="0" indent="0">
              <a:spcBef>
                <a:spcPts val="600"/>
              </a:spcBef>
              <a:spcAft>
                <a:spcPct val="0"/>
              </a:spcAft>
              <a:buFont typeface="Wingdings" pitchFamily="2" charset="2"/>
              <a:buNone/>
            </a:pPr>
            <a:r>
              <a:rPr lang="es-ES" dirty="0" smtClean="0">
                <a:ea typeface="ＭＳ Ｐゴシック" pitchFamily="34" charset="-128"/>
              </a:rPr>
              <a:t>Medicare cubre exámenes cardiovasculares para medir su colesterol y los niveles de otras grasas sanguíneas (lípidos). Los niveles altos de colesterol pueden aumentar su riesgo de enfermedades cardiacas y ataques.</a:t>
            </a:r>
          </a:p>
          <a:p>
            <a:pPr marL="0" indent="0">
              <a:spcBef>
                <a:spcPts val="600"/>
              </a:spcBef>
              <a:spcAft>
                <a:spcPct val="0"/>
              </a:spcAft>
              <a:buFont typeface="Wingdings" pitchFamily="2" charset="2"/>
              <a:buNone/>
            </a:pPr>
            <a:r>
              <a:rPr lang="es-ES" dirty="0" smtClean="0">
                <a:ea typeface="ＭＳ Ｐゴシック" pitchFamily="34" charset="-128"/>
              </a:rPr>
              <a:t>Las pruebas para el colesterol total, el colesterol HDL, y los niveles de triglicéridos se cubren una vez cada 5 años para todas las personas que tienen Medicare que no tienen señales o síntomas obvios de enfermedades cardiacas.</a:t>
            </a:r>
          </a:p>
          <a:p>
            <a:pPr marL="0" indent="0">
              <a:spcBef>
                <a:spcPts val="600"/>
              </a:spcBef>
              <a:spcAft>
                <a:spcPct val="0"/>
              </a:spcAft>
              <a:buFont typeface="Wingdings" pitchFamily="2" charset="2"/>
              <a:buNone/>
            </a:pPr>
            <a:r>
              <a:rPr lang="es-ES" dirty="0" smtClean="0">
                <a:ea typeface="ＭＳ Ｐゴシック" pitchFamily="34" charset="-128"/>
              </a:rPr>
              <a:t>Las personas que tienen Medicare Original no pagan copago o deducible por este examen. </a:t>
            </a:r>
          </a:p>
          <a:p>
            <a:pPr marL="0" indent="0"/>
            <a:endParaRPr lang="es-ES" dirty="0" smtClean="0">
              <a:ea typeface="ＭＳ Ｐゴシック" pitchFamily="34" charset="-128"/>
            </a:endParaRPr>
          </a:p>
          <a:p>
            <a:pPr marL="0" indent="0">
              <a:buFont typeface="Wingdings" pitchFamily="2" charset="2"/>
              <a:buNone/>
            </a:pPr>
            <a:endParaRPr lang="es-ES" dirty="0" smtClean="0">
              <a:ea typeface="ＭＳ Ｐゴシック" pitchFamily="34" charset="-128"/>
            </a:endParaRPr>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A8ACB6F-E924-42AA-9F13-F874E59B0CFB}" type="slidenum">
              <a:rPr lang="en-US" smtClean="0"/>
              <a:pPr eaLnBrk="1" hangingPunct="1"/>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xfrm>
            <a:off x="533400" y="4267200"/>
            <a:ext cx="5791200" cy="4545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spcBef>
                <a:spcPts val="613"/>
              </a:spcBef>
              <a:spcAft>
                <a:spcPct val="0"/>
              </a:spcAft>
              <a:buFont typeface="Wingdings" pitchFamily="2" charset="2"/>
              <a:buNone/>
            </a:pPr>
            <a:r>
              <a:rPr lang="es-ES_tradnl" sz="1100" dirty="0" smtClean="0">
                <a:ea typeface="ＭＳ Ｐゴシック" pitchFamily="34" charset="-128"/>
              </a:rPr>
              <a:t>Medicare cubre la terapia conductual intensiva para una enfermedad cardiovascular (conocida como la visita para disminuir el riesgo de una CVD). </a:t>
            </a:r>
          </a:p>
          <a:p>
            <a:pPr marL="0" indent="0">
              <a:lnSpc>
                <a:spcPct val="90000"/>
              </a:lnSpc>
              <a:spcBef>
                <a:spcPts val="613"/>
              </a:spcBef>
              <a:spcAft>
                <a:spcPct val="0"/>
              </a:spcAft>
              <a:buFont typeface="Wingdings" pitchFamily="2" charset="2"/>
              <a:buNone/>
            </a:pPr>
            <a:r>
              <a:rPr lang="es-ES_tradnl" sz="1100" dirty="0" smtClean="0">
                <a:ea typeface="ＭＳ Ｐゴシック" pitchFamily="34" charset="-128"/>
              </a:rPr>
              <a:t>Medicare cubre una visita para disminuir el riesgo de una CVD al año para los beneficiarios de Medicare que están atentos y alertas en el momento de la terapia; y cuando la misma se ofrecida por médico de cuidado de cuidado primario/principal calificado  y en un ambiente de cuidados primarios.</a:t>
            </a:r>
          </a:p>
          <a:p>
            <a:pPr marL="166688" lvl="1" indent="-166688">
              <a:lnSpc>
                <a:spcPct val="90000"/>
              </a:lnSpc>
              <a:spcBef>
                <a:spcPts val="613"/>
              </a:spcBef>
              <a:spcAft>
                <a:spcPct val="0"/>
              </a:spcAft>
              <a:buFont typeface="Wingdings" pitchFamily="2" charset="2"/>
              <a:buChar char="§"/>
            </a:pPr>
            <a:r>
              <a:rPr lang="es-ES_tradnl" sz="1100" dirty="0" smtClean="0">
                <a:ea typeface="ＭＳ Ｐゴシック" pitchFamily="34" charset="-128"/>
              </a:rPr>
              <a:t> Un ambiente de cuidados primarios/principales es definido como un ambiente en el que hay una provisión de servicios de salud integrados y accesibles, brindados por un médico que es responsable de tratar una gran mayoría de necesidades de la salud personal, desarrollar una asociación prolongada con el paciente y que ejerce la práctica médica en un contexto familiar y comunitario. Departamentos de emergencia, internación hospitalaria, centros quirúrgicos ambulatorios, centros de exámenes con diagnósticos independientes, centros de enfermería especializada, centros de rehabilitación hospitalarios y los hospicios no son considerados ambientes de cuidado primario de conformidad con esta definición. </a:t>
            </a:r>
          </a:p>
          <a:p>
            <a:pPr marL="0" indent="0">
              <a:lnSpc>
                <a:spcPct val="90000"/>
              </a:lnSpc>
              <a:spcBef>
                <a:spcPts val="613"/>
              </a:spcBef>
              <a:spcAft>
                <a:spcPct val="0"/>
              </a:spcAft>
              <a:buFont typeface="Wingdings" pitchFamily="2" charset="2"/>
              <a:buNone/>
            </a:pPr>
            <a:r>
              <a:rPr lang="es-ES_tradnl" sz="1100" dirty="0" smtClean="0">
                <a:ea typeface="ＭＳ Ｐゴシック" pitchFamily="34" charset="-128"/>
              </a:rPr>
              <a:t>La visita para bajar el riesgo de una CVD incluye los tres componentes siguientes:</a:t>
            </a:r>
          </a:p>
          <a:p>
            <a:pPr marL="166688" lvl="1" indent="-166688">
              <a:lnSpc>
                <a:spcPct val="90000"/>
              </a:lnSpc>
              <a:spcBef>
                <a:spcPts val="613"/>
              </a:spcBef>
              <a:spcAft>
                <a:spcPct val="0"/>
              </a:spcAft>
              <a:buFont typeface="Wingdings" pitchFamily="2" charset="2"/>
              <a:buNone/>
            </a:pPr>
            <a:r>
              <a:rPr lang="es-ES_tradnl" sz="1100" dirty="0" smtClean="0">
                <a:ea typeface="ＭＳ Ｐゴシック" pitchFamily="34" charset="-128"/>
                <a:cs typeface="Arial" pitchFamily="34" charset="0"/>
              </a:rPr>
              <a:t>1.	Recomendación del uso de aspirina como forma de prevención principal cuando los beneficios anulan los riesgos para los hombres entre  los 45-79 años y para las mujeres entre 55-79 años</a:t>
            </a:r>
            <a:r>
              <a:rPr lang="es-ES_tradnl" sz="1100" dirty="0" smtClean="0">
                <a:ea typeface="ＭＳ Ｐゴシック" pitchFamily="34" charset="-128"/>
              </a:rPr>
              <a:t>;</a:t>
            </a:r>
          </a:p>
          <a:p>
            <a:pPr marL="166688" lvl="1" indent="-166688">
              <a:lnSpc>
                <a:spcPct val="90000"/>
              </a:lnSpc>
              <a:spcBef>
                <a:spcPts val="613"/>
              </a:spcBef>
              <a:spcAft>
                <a:spcPct val="0"/>
              </a:spcAft>
              <a:buFont typeface="Wingdings" pitchFamily="2" charset="2"/>
              <a:buNone/>
            </a:pPr>
            <a:r>
              <a:rPr lang="es-ES_tradnl" sz="1100" dirty="0" smtClean="0">
                <a:ea typeface="ＭＳ Ｐゴシック" pitchFamily="34" charset="-128"/>
              </a:rPr>
              <a:t>2.	Una prueba para detectar la presión alta en los adultos mayores de 18 años; y</a:t>
            </a:r>
          </a:p>
          <a:p>
            <a:pPr marL="166688" lvl="1" indent="-166688">
              <a:lnSpc>
                <a:spcPct val="90000"/>
              </a:lnSpc>
              <a:spcBef>
                <a:spcPts val="613"/>
              </a:spcBef>
              <a:spcAft>
                <a:spcPct val="0"/>
              </a:spcAft>
              <a:buFont typeface="Wingdings" pitchFamily="2" charset="2"/>
              <a:buNone/>
            </a:pPr>
            <a:r>
              <a:rPr lang="es-ES_tradnl" sz="1100" dirty="0" smtClean="0">
                <a:ea typeface="ＭＳ Ｐゴシック" pitchFamily="34" charset="-128"/>
                <a:cs typeface="Arial" pitchFamily="34" charset="0"/>
              </a:rPr>
              <a:t>3.	Terapia  conductual intensiva para fomentar una dieta sana para aquellos adultos con hiperlipidemia, hipertensión, edad avanzada u otros riesgos de enfermedad cardiovascular o de enfermedades crónicas relacionadas con la dieta.</a:t>
            </a:r>
            <a:endParaRPr lang="es-ES_tradnl" sz="1100" dirty="0" smtClean="0">
              <a:ea typeface="ＭＳ Ｐゴシック" pitchFamily="34" charset="-128"/>
            </a:endParaRPr>
          </a:p>
          <a:p>
            <a:pPr marL="0" indent="0">
              <a:lnSpc>
                <a:spcPct val="90000"/>
              </a:lnSpc>
              <a:spcBef>
                <a:spcPts val="613"/>
              </a:spcBef>
              <a:spcAft>
                <a:spcPct val="0"/>
              </a:spcAft>
              <a:buFont typeface="Wingdings" pitchFamily="2" charset="2"/>
              <a:buNone/>
            </a:pPr>
            <a:r>
              <a:rPr lang="es-ES_tradnl" sz="1100" dirty="0" smtClean="0">
                <a:ea typeface="ＭＳ Ｐゴシック" pitchFamily="34" charset="-128"/>
              </a:rPr>
              <a:t>Solo una parte pequeña (el 4%) de la población de Medicare tiene menos de 45 años (hombres) o 55 años (mujeres), entonces la mayoría de los beneficiarios deben recibir los tres componentes.  La terapia conductual intensiva para fomentar una dieta sana es recomendada para cubrir cerca del 100 por ciento de la población según la preponderancia de los riesgos.</a:t>
            </a:r>
          </a:p>
          <a:p>
            <a:pPr marL="0" indent="0">
              <a:lnSpc>
                <a:spcPct val="90000"/>
              </a:lnSpc>
              <a:spcBef>
                <a:spcPts val="600"/>
              </a:spcBef>
              <a:spcAft>
                <a:spcPct val="0"/>
              </a:spcAft>
              <a:buFont typeface="Wingdings" pitchFamily="2" charset="2"/>
              <a:buNone/>
            </a:pPr>
            <a:endParaRPr lang="en-US" sz="1000" dirty="0" smtClean="0">
              <a:ea typeface="ＭＳ Ｐゴシック" pitchFamily="34" charset="-128"/>
            </a:endParaRPr>
          </a:p>
          <a:p>
            <a:pPr marL="0" indent="0">
              <a:lnSpc>
                <a:spcPct val="90000"/>
              </a:lnSpc>
              <a:spcBef>
                <a:spcPts val="600"/>
              </a:spcBef>
              <a:spcAft>
                <a:spcPct val="0"/>
              </a:spcAft>
              <a:buFont typeface="Wingdings" pitchFamily="2" charset="2"/>
              <a:buNone/>
            </a:pPr>
            <a:endParaRPr lang="en-US" sz="1000" dirty="0" smtClean="0">
              <a:ea typeface="ＭＳ Ｐゴシック" pitchFamily="34" charset="-128"/>
            </a:endParaRPr>
          </a:p>
          <a:p>
            <a:pPr marL="0" indent="0">
              <a:lnSpc>
                <a:spcPct val="90000"/>
              </a:lnSpc>
              <a:spcBef>
                <a:spcPts val="600"/>
              </a:spcBef>
              <a:spcAft>
                <a:spcPct val="0"/>
              </a:spcAft>
              <a:buFont typeface="Wingdings" pitchFamily="2" charset="2"/>
              <a:buNone/>
            </a:pPr>
            <a:endParaRPr lang="en-US" sz="1000" dirty="0" smtClean="0">
              <a:ea typeface="ＭＳ Ｐゴシック" pitchFamily="34" charset="-128"/>
            </a:endParaRPr>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81C0D44-A319-4EDC-8FE6-B1701130F59C}" type="slidenum">
              <a:rPr lang="en-US" smtClean="0"/>
              <a:pPr eaLnBrk="1" hangingPunct="1"/>
              <a:t>14</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xfrm>
            <a:off x="609600" y="4191000"/>
            <a:ext cx="5943600" cy="4800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En los Estados Unidos, el cáncer colorrectal es el cuarto tipo de cáncer más común entre los hombres y las mujeres. Si se lo detecta a tiempo, generalmente es curable. </a:t>
            </a:r>
          </a:p>
          <a:p>
            <a:pPr marL="0" indent="0">
              <a:buFont typeface="Wingdings" pitchFamily="2" charset="2"/>
              <a:buNone/>
            </a:pPr>
            <a:r>
              <a:rPr lang="es-ES_tradnl" dirty="0" smtClean="0">
                <a:ea typeface="ＭＳ Ｐゴシック" pitchFamily="34" charset="-128"/>
              </a:rPr>
              <a:t>Para ayudar a encontrar crecimientos precancerígenos y prevenir o detectar el cáncer temprano, cuando el tratamiento es más efectivo. </a:t>
            </a:r>
            <a:r>
              <a:rPr lang="es-ES_tradnl" dirty="0" smtClean="0">
                <a:ea typeface="ＭＳ Ｐゴシック" pitchFamily="34" charset="-128"/>
                <a:cs typeface="Arial" pitchFamily="34" charset="0"/>
              </a:rPr>
              <a:t>Uno o más de los siguientes exámenes pueden estar cubiertos, si cumple ciertos criterios: Prueba de sangre oculta en la materia fecal, Sigmoidoscopia flexible, Colonoscopia; o Enema de Bario (como alternativa a la sigmoidoscopía flexible o colonoscopía cubiertas).</a:t>
            </a:r>
            <a:endParaRPr lang="es-ES_tradnl" dirty="0" smtClean="0">
              <a:ea typeface="ＭＳ Ｐゴシック" pitchFamily="34" charset="-128"/>
            </a:endParaRPr>
          </a:p>
          <a:p>
            <a:pPr marL="0" indent="0">
              <a:buFont typeface="Wingdings" pitchFamily="2" charset="2"/>
              <a:buNone/>
            </a:pPr>
            <a:r>
              <a:rPr lang="es-ES_tradnl" dirty="0" smtClean="0">
                <a:ea typeface="ＭＳ Ｐゴシック" pitchFamily="34" charset="-128"/>
              </a:rPr>
              <a:t>Medicare define a una persona con alto riesgo de padecer de cáncer colorrectal, como alguien que tiene uno o más de estos factores:</a:t>
            </a:r>
          </a:p>
          <a:p>
            <a:pPr marL="166688" lvl="1" indent="-166688">
              <a:buFont typeface="Calibri" pitchFamily="34" charset="0"/>
              <a:buNone/>
            </a:pPr>
            <a:r>
              <a:rPr lang="es-ES_tradnl" sz="800" dirty="0" smtClean="0">
                <a:ea typeface="ＭＳ Ｐゴシック" pitchFamily="34" charset="-128"/>
                <a:cs typeface="Arial" pitchFamily="34" charset="0"/>
              </a:rPr>
              <a:t>■</a:t>
            </a:r>
            <a:r>
              <a:rPr lang="es-ES_tradnl" dirty="0" smtClean="0">
                <a:ea typeface="ＭＳ Ｐゴシック" pitchFamily="34" charset="-128"/>
                <a:cs typeface="Arial" pitchFamily="34" charset="0"/>
              </a:rPr>
              <a:t>  </a:t>
            </a:r>
            <a:r>
              <a:rPr lang="es-ES_tradnl" dirty="0" smtClean="0">
                <a:ea typeface="ＭＳ Ｐゴシック" pitchFamily="34" charset="-128"/>
              </a:rPr>
              <a:t>Un familiar cercano (padre, hijo, hermano) que padece de cáncer colorrectal o tiene pólipos.</a:t>
            </a:r>
          </a:p>
          <a:p>
            <a:pPr marL="166688" lvl="1" indent="-166688">
              <a:buFont typeface="Calibri" pitchFamily="34" charset="0"/>
              <a:buNone/>
            </a:pPr>
            <a:r>
              <a:rPr lang="es-ES_tradnl" sz="800" dirty="0" smtClean="0">
                <a:ea typeface="ＭＳ Ｐゴシック" pitchFamily="34" charset="-128"/>
                <a:cs typeface="Arial" pitchFamily="34" charset="0"/>
              </a:rPr>
              <a:t>■</a:t>
            </a:r>
            <a:r>
              <a:rPr lang="es-ES_tradnl" dirty="0" smtClean="0">
                <a:ea typeface="ＭＳ Ｐゴシック" pitchFamily="34" charset="-128"/>
                <a:cs typeface="Arial" pitchFamily="34" charset="0"/>
              </a:rPr>
              <a:t>  </a:t>
            </a:r>
            <a:r>
              <a:rPr lang="es-ES_tradnl" dirty="0" smtClean="0">
                <a:ea typeface="ＭＳ Ｐゴシック" pitchFamily="34" charset="-128"/>
              </a:rPr>
              <a:t>Un historial familiar de pólipos</a:t>
            </a:r>
          </a:p>
          <a:p>
            <a:pPr marL="166688" lvl="1" indent="-166688">
              <a:buFont typeface="Calibri" pitchFamily="34" charset="0"/>
              <a:buNone/>
            </a:pPr>
            <a:r>
              <a:rPr lang="es-ES_tradnl" sz="800" dirty="0" smtClean="0">
                <a:ea typeface="ＭＳ Ｐゴシック" pitchFamily="34" charset="-128"/>
                <a:cs typeface="Arial" pitchFamily="34" charset="0"/>
              </a:rPr>
              <a:t>■ </a:t>
            </a:r>
            <a:r>
              <a:rPr lang="es-ES_tradnl" dirty="0" smtClean="0">
                <a:ea typeface="ＭＳ Ｐゴシック" pitchFamily="34" charset="-128"/>
                <a:cs typeface="Arial" pitchFamily="34" charset="0"/>
              </a:rPr>
              <a:t> </a:t>
            </a:r>
            <a:r>
              <a:rPr lang="es-ES_tradnl" dirty="0" smtClean="0">
                <a:ea typeface="ＭＳ Ｐゴシック" pitchFamily="34" charset="-128"/>
              </a:rPr>
              <a:t>Historial personal de cáncer colorrectal</a:t>
            </a:r>
          </a:p>
          <a:p>
            <a:pPr marL="166688" lvl="1" indent="-166688">
              <a:buFont typeface="Calibri" pitchFamily="34" charset="0"/>
              <a:buNone/>
            </a:pPr>
            <a:r>
              <a:rPr lang="es-ES_tradnl" sz="800" dirty="0" smtClean="0">
                <a:ea typeface="ＭＳ Ｐゴシック" pitchFamily="34" charset="-128"/>
                <a:cs typeface="Arial" pitchFamily="34" charset="0"/>
              </a:rPr>
              <a:t>■</a:t>
            </a:r>
            <a:r>
              <a:rPr lang="es-ES_tradnl" dirty="0" smtClean="0">
                <a:ea typeface="ＭＳ Ｐゴシック" pitchFamily="34" charset="-128"/>
                <a:cs typeface="Arial" pitchFamily="34" charset="0"/>
              </a:rPr>
              <a:t>  </a:t>
            </a:r>
            <a:r>
              <a:rPr lang="es-ES_tradnl" dirty="0" smtClean="0">
                <a:ea typeface="ＭＳ Ｐゴシック" pitchFamily="34" charset="-128"/>
              </a:rPr>
              <a:t>Historial clínico de enfermedad inflamatoria intestinal, incluidas la enfermedad de Crohn o la colitis ulcerosa</a:t>
            </a:r>
          </a:p>
          <a:p>
            <a:pPr marL="166688" lvl="1" indent="-166688">
              <a:buFont typeface="Calibri" pitchFamily="34" charset="0"/>
              <a:buNone/>
            </a:pPr>
            <a:r>
              <a:rPr lang="es-ES_tradnl" dirty="0" smtClean="0">
                <a:ea typeface="ＭＳ Ｐゴシック" pitchFamily="34" charset="-128"/>
              </a:rPr>
              <a:t>Para los beneficiarios de Medicare con alto riesgo de desarrollar cáncer colorrectal, la frecuencia de las pruebas cubiertas varía con respecto a la frecuencia de pruebas cubiertas para los beneficiarios que no se considera que tengan riesgo alto.</a:t>
            </a:r>
          </a:p>
          <a:p>
            <a:pPr marL="166688" lvl="1" indent="-166688">
              <a:buFont typeface="Calibri" pitchFamily="34" charset="0"/>
              <a:buNone/>
            </a:pPr>
            <a:r>
              <a:rPr lang="es-ES_tradnl" b="1" dirty="0" smtClean="0">
                <a:ea typeface="ＭＳ Ｐゴシック" pitchFamily="34" charset="-128"/>
              </a:rPr>
              <a:t>NOTA: </a:t>
            </a:r>
            <a:r>
              <a:rPr lang="es-ES_tradnl" dirty="0" smtClean="0">
                <a:ea typeface="ＭＳ Ｐゴシック" pitchFamily="34" charset="-128"/>
              </a:rPr>
              <a:t>Si se detecta y se saca un pólipo u otro tejido durante la colonoscopía, tal vez tenga que pagar un veinte por ciento de la cantidad aprobada por Medicare por los servicios del médico y un copago como paciente ambulatorio del hospital.</a:t>
            </a: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616A55B-C935-4DAB-B0BD-81D349339187}" type="slidenum">
              <a:rPr lang="en-US" smtClean="0"/>
              <a:pPr eaLnBrk="1" hangingPunct="1"/>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3"/>
          <p:cNvSpPr>
            <a:spLocks noGrp="1" noChangeArrowheads="1"/>
          </p:cNvSpPr>
          <p:nvPr>
            <p:ph type="body" idx="1"/>
          </p:nvPr>
        </p:nvSpPr>
        <p:spPr bwMode="auto">
          <a:xfrm>
            <a:off x="298450" y="4122738"/>
            <a:ext cx="6261100" cy="4841875"/>
          </a:xfrm>
        </p:spPr>
        <p:txBody>
          <a:bodyPr>
            <a:noAutofit/>
          </a:bodyPr>
          <a:lstStyle/>
          <a:p>
            <a:pPr marL="0" indent="0">
              <a:buFont typeface="Wingdings" pitchFamily="2" charset="2"/>
              <a:buNone/>
              <a:defRPr/>
            </a:pPr>
            <a:r>
              <a:rPr lang="es-ES_tradnl" sz="1100" dirty="0" smtClean="0"/>
              <a:t>Para los beneficiarios de Medicare de 50 años o mayores que </a:t>
            </a:r>
            <a:r>
              <a:rPr lang="es-ES_tradnl" sz="1100" b="1" dirty="0" smtClean="0"/>
              <a:t>no</a:t>
            </a:r>
            <a:r>
              <a:rPr lang="es-ES_tradnl" sz="1100" dirty="0" smtClean="0"/>
              <a:t> tienen un riesgo alto de padecer de cáncer colorrectal, Medicare cubre:</a:t>
            </a:r>
          </a:p>
          <a:p>
            <a:pPr marL="103610" indent="-103610">
              <a:defRPr/>
            </a:pPr>
            <a:r>
              <a:rPr lang="es-ES_tradnl" sz="1100" dirty="0" smtClean="0"/>
              <a:t>La prueba de sangre oculta en la materia fecal cada año.</a:t>
            </a:r>
          </a:p>
          <a:p>
            <a:pPr marL="103610" indent="-103610">
              <a:defRPr/>
            </a:pPr>
            <a:r>
              <a:rPr lang="es-ES_tradnl" sz="1100" dirty="0" smtClean="0"/>
              <a:t>La sigmoidoscopia flexible cada 4 años (a menos que le hayan hecho una colonoscopia en cuyo caso Medicare cubre una sigmoidoscopia de evaluación después de 119 meses). </a:t>
            </a:r>
          </a:p>
          <a:p>
            <a:pPr marL="103610" indent="-103610">
              <a:defRPr/>
            </a:pPr>
            <a:r>
              <a:rPr lang="es-ES_tradnl" sz="1100" dirty="0" smtClean="0">
                <a:cs typeface="+mn-cs"/>
              </a:rPr>
              <a:t>Una colonoscopía cada 10 años (al menos que se haya hecho una sigmoidoscopia flexible, entonces Medicare cubrirá una colonoscopía por lo menos 4 años después).</a:t>
            </a:r>
            <a:r>
              <a:rPr lang="es-ES_tradnl" sz="1100" u="sng" dirty="0" smtClean="0">
                <a:cs typeface="+mn-cs"/>
              </a:rPr>
              <a:t> </a:t>
            </a:r>
          </a:p>
          <a:p>
            <a:pPr marL="103610" indent="-103610">
              <a:defRPr/>
            </a:pPr>
            <a:r>
              <a:rPr lang="es-ES_tradnl" sz="1100" dirty="0" smtClean="0"/>
              <a:t>Enema de bario (en lugar de la sigmoidoscopia flexible). </a:t>
            </a:r>
          </a:p>
          <a:p>
            <a:pPr>
              <a:defRPr/>
            </a:pPr>
            <a:r>
              <a:rPr lang="es-ES_tradnl" sz="1100" dirty="0" smtClean="0"/>
              <a:t>Para los beneficiarios de Medicare de 50 años o mayores que tienen un</a:t>
            </a:r>
            <a:r>
              <a:rPr lang="es-ES_tradnl" sz="1100" b="1" dirty="0" smtClean="0"/>
              <a:t> alto riesgo </a:t>
            </a:r>
            <a:r>
              <a:rPr lang="es-ES_tradnl" sz="1100" dirty="0" smtClean="0"/>
              <a:t>de padecer de cáncer colorrectal, Medicare cubre: </a:t>
            </a:r>
          </a:p>
          <a:p>
            <a:pPr>
              <a:defRPr/>
            </a:pPr>
            <a:r>
              <a:rPr lang="es-ES_tradnl" sz="1100" dirty="0" smtClean="0"/>
              <a:t>La prueba de sangre oculta en la materia fecal cada año, </a:t>
            </a:r>
          </a:p>
          <a:p>
            <a:pPr>
              <a:defRPr/>
            </a:pPr>
            <a:r>
              <a:rPr lang="es-ES_tradnl" sz="1100" dirty="0" smtClean="0"/>
              <a:t>La sigmoidoscopia flexible cada 4 años </a:t>
            </a:r>
          </a:p>
          <a:p>
            <a:pPr>
              <a:defRPr/>
            </a:pPr>
            <a:r>
              <a:rPr lang="es-ES_tradnl" sz="1100" dirty="0" smtClean="0"/>
              <a:t>La colonoscopia cada 2 años (a menos que le hayan hecho una sigmoidoscopia  flexible, en cuyo caso Medicare cubrirá la colonoscopia después de 47 meses). </a:t>
            </a:r>
          </a:p>
          <a:p>
            <a:pPr>
              <a:defRPr/>
            </a:pPr>
            <a:r>
              <a:rPr lang="es-ES_tradnl" sz="1100" dirty="0" smtClean="0"/>
              <a:t>Enema de bario (en lugar de la colonoscopia). </a:t>
            </a:r>
          </a:p>
          <a:p>
            <a:pPr>
              <a:defRPr/>
            </a:pPr>
            <a:r>
              <a:rPr lang="es-ES_tradnl" sz="1100" dirty="0" smtClean="0"/>
              <a:t>Si tiene el Medicare Original no paga un copago o deducible por las pruebas de sangre oculta en la materia fecal, la sigmoidoscopia flexible y la conoloscopia. </a:t>
            </a:r>
          </a:p>
          <a:p>
            <a:pPr>
              <a:defRPr/>
            </a:pPr>
            <a:r>
              <a:rPr lang="es-ES_tradnl" sz="1100" dirty="0" smtClean="0"/>
              <a:t>Para la enema de bario se aplica el deducible y copago.</a:t>
            </a:r>
          </a:p>
          <a:p>
            <a:pPr marL="0" indent="0">
              <a:spcBef>
                <a:spcPts val="299"/>
              </a:spcBef>
              <a:spcAft>
                <a:spcPts val="0"/>
              </a:spcAft>
              <a:buFont typeface="Wingdings" pitchFamily="2" charset="2"/>
              <a:buNone/>
              <a:defRPr/>
            </a:pPr>
            <a:r>
              <a:rPr lang="es-ES_tradnl" sz="1100" b="1" dirty="0" smtClean="0">
                <a:cs typeface="+mn-cs"/>
              </a:rPr>
              <a:t>NOTA: </a:t>
            </a:r>
            <a:r>
              <a:rPr lang="es-ES_tradnl" sz="1100" dirty="0" smtClean="0">
                <a:cs typeface="+mn-cs"/>
              </a:rPr>
              <a:t>Si durante el trascurso de la colonoscopia, se detecta una lesión o un crecimiento que resulta en una biopsia o extracción del crecimiento, el proceso diagnóstico apropiado, clasificado como una colonoscopia con biopsia o extracción debe ser cobrado y pagado en vez del código G0105.</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910A6F6-A7E4-40EF-BE1D-30BE44DCF012}" type="slidenum">
              <a:rPr lang="en-US" smtClean="0"/>
              <a:pPr eaLnBrk="1" hangingPunct="1"/>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spcBef>
                <a:spcPts val="600"/>
              </a:spcBef>
              <a:spcAft>
                <a:spcPct val="0"/>
              </a:spcAft>
              <a:buFont typeface="Calibri" pitchFamily="34" charset="0"/>
              <a:buAutoNum type="arabicPeriod"/>
            </a:pPr>
            <a:r>
              <a:rPr lang="es-ES" dirty="0" smtClean="0">
                <a:ea typeface="ＭＳ Ｐゴシック" pitchFamily="34" charset="-128"/>
              </a:rPr>
              <a:t>¿Con qué frecuencia se cubre la prueba de abuso de alcohol? </a:t>
            </a:r>
          </a:p>
          <a:p>
            <a:pPr lvl="1">
              <a:spcBef>
                <a:spcPts val="600"/>
              </a:spcBef>
              <a:spcAft>
                <a:spcPct val="0"/>
              </a:spcAft>
              <a:buFont typeface="Arial" pitchFamily="34" charset="0"/>
              <a:buChar char="•"/>
            </a:pPr>
            <a:r>
              <a:rPr lang="es-ES" sz="1400" dirty="0" smtClean="0">
                <a:ea typeface="ＭＳ Ｐゴシック" pitchFamily="34" charset="-128"/>
              </a:rPr>
              <a:t>Según sea necesario</a:t>
            </a:r>
            <a:endParaRPr lang="es-ES" dirty="0" smtClean="0">
              <a:ea typeface="ＭＳ Ｐゴシック" pitchFamily="34" charset="-128"/>
            </a:endParaRPr>
          </a:p>
          <a:p>
            <a:pPr lvl="1">
              <a:spcBef>
                <a:spcPts val="600"/>
              </a:spcBef>
              <a:spcAft>
                <a:spcPct val="0"/>
              </a:spcAft>
              <a:buFont typeface="Arial" pitchFamily="34" charset="0"/>
              <a:buChar char="•"/>
            </a:pPr>
            <a:r>
              <a:rPr lang="es-ES" sz="1400" dirty="0" smtClean="0">
                <a:ea typeface="ＭＳ Ｐゴシック" pitchFamily="34" charset="-128"/>
              </a:rPr>
              <a:t>Cada 6 meses</a:t>
            </a:r>
            <a:endParaRPr lang="es-ES" dirty="0" smtClean="0">
              <a:ea typeface="ＭＳ Ｐゴシック" pitchFamily="34" charset="-128"/>
            </a:endParaRPr>
          </a:p>
          <a:p>
            <a:pPr lvl="1">
              <a:spcBef>
                <a:spcPts val="600"/>
              </a:spcBef>
              <a:spcAft>
                <a:spcPct val="0"/>
              </a:spcAft>
              <a:buFont typeface="Arial" pitchFamily="34" charset="0"/>
              <a:buChar char="•"/>
            </a:pPr>
            <a:r>
              <a:rPr lang="es-ES" sz="1400" dirty="0" smtClean="0">
                <a:ea typeface="ＭＳ Ｐゴシック" pitchFamily="34" charset="-128"/>
              </a:rPr>
              <a:t>Cada 12 meses</a:t>
            </a:r>
            <a:endParaRPr lang="es-ES" dirty="0" smtClean="0">
              <a:ea typeface="ＭＳ Ｐゴシック" pitchFamily="34" charset="-128"/>
            </a:endParaRPr>
          </a:p>
          <a:p>
            <a:pPr lvl="1">
              <a:spcBef>
                <a:spcPts val="600"/>
              </a:spcBef>
              <a:spcAft>
                <a:spcPct val="0"/>
              </a:spcAft>
              <a:buFont typeface="Arial" pitchFamily="34" charset="0"/>
              <a:buChar char="•"/>
            </a:pPr>
            <a:r>
              <a:rPr lang="es-ES" sz="1400" dirty="0" smtClean="0">
                <a:ea typeface="ＭＳ Ｐゴシック" pitchFamily="34" charset="-128"/>
              </a:rPr>
              <a:t>Cada 24 meses</a:t>
            </a:r>
            <a:endParaRPr lang="es-ES" dirty="0" smtClean="0">
              <a:ea typeface="ＭＳ Ｐゴシック" pitchFamily="34" charset="-128"/>
            </a:endParaRPr>
          </a:p>
          <a:p>
            <a:pPr lvl="1">
              <a:spcBef>
                <a:spcPts val="600"/>
              </a:spcBef>
              <a:spcAft>
                <a:spcPct val="0"/>
              </a:spcAft>
              <a:buFont typeface="Calibri" pitchFamily="34" charset="0"/>
              <a:buNone/>
            </a:pPr>
            <a:r>
              <a:rPr lang="es-ES" b="1" i="1" dirty="0" smtClean="0">
                <a:ea typeface="ＭＳ Ｐゴシック" pitchFamily="34" charset="-128"/>
              </a:rPr>
              <a:t>RESPUESTA</a:t>
            </a:r>
            <a:r>
              <a:rPr lang="es-ES" i="1" dirty="0" smtClean="0">
                <a:ea typeface="ＭＳ Ｐゴシック" pitchFamily="34" charset="-128"/>
              </a:rPr>
              <a:t>: Las pruebas de abuso de alcohol se cubren anualmente. (p. 10)</a:t>
            </a:r>
            <a:endParaRPr lang="es-ES" dirty="0" smtClean="0">
              <a:ea typeface="ＭＳ Ｐゴシック" pitchFamily="34" charset="-128"/>
            </a:endParaRPr>
          </a:p>
          <a:p>
            <a:pPr marL="228600" indent="-228600">
              <a:spcBef>
                <a:spcPts val="600"/>
              </a:spcBef>
              <a:spcAft>
                <a:spcPct val="0"/>
              </a:spcAft>
              <a:buFont typeface="Calibri" pitchFamily="34" charset="0"/>
              <a:buAutoNum type="arabicPeriod"/>
            </a:pPr>
            <a:r>
              <a:rPr lang="es-ES" dirty="0" smtClean="0">
                <a:ea typeface="ＭＳ Ｐゴシック" pitchFamily="34" charset="-128"/>
              </a:rPr>
              <a:t>El médico de Ana le dice que tiene riesgo de osteoporosis y necesita una oseometría. ¿Qué tipo de información le proporciona esta prueba a su médico? </a:t>
            </a:r>
          </a:p>
          <a:p>
            <a:pPr marL="228600" indent="-228600">
              <a:spcBef>
                <a:spcPts val="600"/>
              </a:spcBef>
              <a:spcAft>
                <a:spcPct val="0"/>
              </a:spcAft>
              <a:buFont typeface="Wingdings" pitchFamily="2" charset="2"/>
              <a:buNone/>
            </a:pPr>
            <a:r>
              <a:rPr lang="es-ES" b="1" i="1" dirty="0" smtClean="0">
                <a:ea typeface="ＭＳ Ｐゴシック" pitchFamily="34" charset="-128"/>
              </a:rPr>
              <a:t>RESPUESTA</a:t>
            </a:r>
            <a:r>
              <a:rPr lang="es-ES" i="1" dirty="0" smtClean="0">
                <a:ea typeface="ＭＳ Ｐゴシック" pitchFamily="34" charset="-128"/>
              </a:rPr>
              <a:t>: Las oseometrías miden la densidad del hueso. Los resultados de estas pruebas le ayudan a usted y a su médico a elegir la mejor manera de mantener fuertes a sus huesos. (p.12)</a:t>
            </a:r>
          </a:p>
          <a:p>
            <a:pPr marL="228600" indent="-228600">
              <a:spcBef>
                <a:spcPts val="600"/>
              </a:spcBef>
              <a:spcAft>
                <a:spcPct val="0"/>
              </a:spcAft>
              <a:buFont typeface="+mj-lt"/>
              <a:buNone/>
            </a:pPr>
            <a:r>
              <a:rPr lang="es-ES" dirty="0" smtClean="0">
                <a:ea typeface="ＭＳ Ｐゴシック" pitchFamily="34" charset="-128"/>
              </a:rPr>
              <a:t>3. ¿Qué pruebas de cáncer colorrectal cubre Medicare? </a:t>
            </a:r>
          </a:p>
          <a:p>
            <a:pPr marL="228600" indent="-228600">
              <a:spcBef>
                <a:spcPts val="600"/>
              </a:spcBef>
              <a:spcAft>
                <a:spcPct val="0"/>
              </a:spcAft>
              <a:buFont typeface="Wingdings" pitchFamily="2" charset="2"/>
              <a:buNone/>
            </a:pPr>
            <a:r>
              <a:rPr lang="es-ES" b="1" i="1" dirty="0" smtClean="0">
                <a:ea typeface="ＭＳ Ｐゴシック" pitchFamily="34" charset="-128"/>
              </a:rPr>
              <a:t>RESPUESTA: </a:t>
            </a:r>
            <a:r>
              <a:rPr lang="es-ES" i="1" dirty="0" smtClean="0">
                <a:ea typeface="ＭＳ Ｐゴシック" pitchFamily="34" charset="-128"/>
              </a:rPr>
              <a:t> Prueba de materia fecal oculta en la sangre, sigmoidoscopia flexible, colonoscopía y enema de bario. (p.15)</a:t>
            </a:r>
          </a:p>
          <a:p>
            <a:pPr marL="228600" indent="-228600"/>
            <a:endParaRPr lang="es-ES" dirty="0" smtClean="0">
              <a:ea typeface="ＭＳ Ｐゴシック" pitchFamily="34" charset="-128"/>
            </a:endParaRPr>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E5B7850-8CF6-4E22-B8FA-92FE7A4D8BCF}" type="slidenum">
              <a:rPr lang="en-US" smtClean="0"/>
              <a:pPr eaLnBrk="1" hangingPunct="1"/>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marL="0" indent="0">
              <a:buFont typeface="Wingdings" pitchFamily="2" charset="2"/>
              <a:buNone/>
              <a:defRPr/>
            </a:pPr>
            <a:r>
              <a:rPr lang="es-ES_tradnl" sz="1100" dirty="0" smtClean="0">
                <a:ea typeface="ＭＳ Ｐゴシック" pitchFamily="34" charset="-128"/>
              </a:rPr>
              <a:t>Medicare cubre una evaluación de depresión anual (hasta un máximo de 15 minutos) para los beneficiarios de Medicare, en un consultorio de cuidados primarios cuyos empleados brinden servicios de apoyo, para garantizar un diagnóstico preciso, un tratamiento efectivo y el seguimiento correspondiente. </a:t>
            </a:r>
          </a:p>
          <a:p>
            <a:pPr marL="0" indent="0">
              <a:buFont typeface="Wingdings" pitchFamily="2" charset="2"/>
              <a:buNone/>
              <a:defRPr/>
            </a:pPr>
            <a:r>
              <a:rPr lang="es-ES_tradnl" sz="1100" dirty="0" smtClean="0">
                <a:ea typeface="ＭＳ Ｐゴシック" pitchFamily="34" charset="-128"/>
              </a:rPr>
              <a:t>Hay varias herramientas disponibles para la prueba de detección de depresión. CMS no identifica herramientas específicas para la evaluación.  En cambio, la decisión de cual herramienta usar queda a la discreción del médico en el entorno de cuidado primario.</a:t>
            </a:r>
          </a:p>
          <a:p>
            <a:pPr marL="0" indent="0">
              <a:buFont typeface="Wingdings" pitchFamily="2" charset="2"/>
              <a:buNone/>
              <a:defRPr/>
            </a:pPr>
            <a:r>
              <a:rPr lang="es-ES_tradnl" sz="1100" dirty="0" smtClean="0">
                <a:ea typeface="ＭＳ Ｐゴシック" pitchFamily="34" charset="-128"/>
              </a:rPr>
              <a:t>La cobertura se limita a la evaluación únicamente y  no incluye opciones de tratamiento para la depresión o enfermedades, complicaciones o condiciones crónicas que resulten de la depresión. </a:t>
            </a:r>
            <a:r>
              <a:rPr lang="es-ES_tradnl" sz="1100" dirty="0" smtClean="0">
                <a:ea typeface="ＭＳ Ｐゴシック" pitchFamily="34" charset="-128"/>
              </a:rPr>
              <a:t>Tampoco aborda las intervenciones terapéuticas como la farmacoterapia, la terapia combinada (consejería y medicamentos) u otras intervenciones para la depresión.</a:t>
            </a:r>
          </a:p>
          <a:p>
            <a:pPr marL="0" indent="0">
              <a:buFont typeface="Wingdings" pitchFamily="2" charset="2"/>
              <a:buNone/>
              <a:defRPr/>
            </a:pPr>
            <a:r>
              <a:rPr lang="es-ES_tradnl" sz="1100" dirty="0" smtClean="0">
                <a:ea typeface="ＭＳ Ｐゴシック" pitchFamily="34" charset="-128"/>
              </a:rPr>
              <a:t>Una en cada seis personas mayores de 65 años sufre de depresión.  Un 25% de las personas mayores con otras enfermedades como cáncer, artritis, apoplejía, crónicas pulmonarias y cardiovasculares, también padecen de depresión. Otras situaciones extremas, por ejemplo, la muerte de un amigo o pariente, también forman parte de los riesgos de la depresión. Hay muchas oportunidades que se pierden para mejorar los resultados cuando hay una enfermedad mental que no se reconoce ni se trata correctamente.</a:t>
            </a:r>
          </a:p>
          <a:p>
            <a:pPr marL="0" indent="0">
              <a:buFont typeface="Wingdings" pitchFamily="2" charset="2"/>
              <a:buNone/>
              <a:defRPr/>
            </a:pPr>
            <a:r>
              <a:rPr lang="es-ES_tradnl" sz="1100" dirty="0" smtClean="0">
                <a:ea typeface="ＭＳ Ｐゴシック" pitchFamily="34" charset="-128"/>
              </a:rPr>
              <a:t>Las personas mayores caen en el grupo de riesgo más alto de suicidio comparado con las otras edades. Se calcula que el 50-75 por ciento de las personas mayores que se suicidan han visto a su médico un mes antes para un chequeo general, y el 39 por ciento fueron vistos una semana antes de su muerte. Algunos síntomas de depresión grave que se pueden ver casi todos los días incluyen, pero no se limitan a, una sensación de tristeza o un vacío, pérdida de interés en las actividades cotidianas, pérdida o aumento de peso, baja concentración o capacidad para razonar; llanto, sentimiento de baja autoestima y pensamientos suicidas. </a:t>
            </a:r>
          </a:p>
          <a:p>
            <a:pPr marL="0" indent="0">
              <a:spcBef>
                <a:spcPts val="600"/>
              </a:spcBef>
              <a:spcAft>
                <a:spcPct val="0"/>
              </a:spcAft>
              <a:buFont typeface="Wingdings" pitchFamily="2" charset="2"/>
              <a:buNone/>
              <a:defRPr/>
            </a:pPr>
            <a:endParaRPr lang="en-US" sz="1000" dirty="0" smtClean="0">
              <a:ea typeface="ＭＳ Ｐゴシック" pitchFamily="34" charset="-128"/>
            </a:endParaRPr>
          </a:p>
          <a:p>
            <a:pPr marL="0" indent="0">
              <a:spcBef>
                <a:spcPts val="600"/>
              </a:spcBef>
              <a:spcAft>
                <a:spcPct val="0"/>
              </a:spcAft>
              <a:buFont typeface="Wingdings" pitchFamily="2" charset="2"/>
              <a:buNone/>
              <a:defRPr/>
            </a:pPr>
            <a:endParaRPr lang="en-US" sz="1000" dirty="0" smtClean="0">
              <a:ea typeface="ＭＳ Ｐゴシック" pitchFamily="34" charset="-128"/>
            </a:endParaRPr>
          </a:p>
          <a:p>
            <a:pPr marL="0" indent="0">
              <a:buFont typeface="Wingdings" pitchFamily="2" charset="2"/>
              <a:buNone/>
              <a:defRPr/>
            </a:pPr>
            <a:endParaRPr lang="en-US" sz="1000" dirty="0" smtClean="0">
              <a:ea typeface="ＭＳ Ｐゴシック" pitchFamily="34" charset="-128"/>
            </a:endParaRP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E73ABE5-C6D5-49A6-9A33-1D3F60D0B015}" type="slidenum">
              <a:rPr lang="en-US" smtClean="0"/>
              <a:pPr eaLnBrk="1" hangingPunct="1"/>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algn="r" eaLnBrk="0" hangingPunct="0"/>
            <a:endParaRPr lang="en-US" sz="1100" dirty="0">
              <a:latin typeface="Times New Roman" pitchFamily="18" charset="0"/>
            </a:endParaRPr>
          </a:p>
        </p:txBody>
      </p:sp>
      <p:sp>
        <p:nvSpPr>
          <p:cNvPr id="77827"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eaLnBrk="0" hangingPunct="0"/>
            <a:endParaRPr lang="en-US" sz="800" i="1" dirty="0">
              <a:latin typeface="Times New Roman" pitchFamily="18" charset="0"/>
            </a:endParaRPr>
          </a:p>
        </p:txBody>
      </p:sp>
      <p:sp>
        <p:nvSpPr>
          <p:cNvPr id="77828"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9" name="Rectangle 5"/>
          <p:cNvSpPr>
            <a:spLocks noGrp="1" noChangeArrowheads="1"/>
          </p:cNvSpPr>
          <p:nvPr>
            <p:ph type="body" idx="1"/>
          </p:nvPr>
        </p:nvSpPr>
        <p:spPr bwMode="auto">
          <a:xfrm>
            <a:off x="609600" y="4419600"/>
            <a:ext cx="5181600" cy="4037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La diabetes es la causa principal de ceguera y de la insuficiencia renal terminal entre los adultos. </a:t>
            </a:r>
          </a:p>
          <a:p>
            <a:pPr marL="0" indent="0">
              <a:buFont typeface="Wingdings" pitchFamily="2" charset="2"/>
              <a:buNone/>
            </a:pPr>
            <a:r>
              <a:rPr lang="es-ES_tradnl" dirty="0" smtClean="0">
                <a:ea typeface="ＭＳ Ｐゴシック" pitchFamily="34" charset="-128"/>
              </a:rPr>
              <a:t>La detección temprana y el tratamiento con dieta, ejercicio y medicinas puede prevenir o retrasar muchas complicaciones.</a:t>
            </a:r>
          </a:p>
          <a:p>
            <a:pPr marL="0" indent="0">
              <a:buFont typeface="Wingdings" pitchFamily="2" charset="2"/>
              <a:buNone/>
            </a:pPr>
            <a:r>
              <a:rPr lang="es-ES_tradnl" dirty="0" smtClean="0">
                <a:ea typeface="ＭＳ Ｐゴシック" pitchFamily="34" charset="-128"/>
              </a:rPr>
              <a:t>Medicare cubre ciertos servicios e insumos para diabéticos, para controlar la enfermedad y evitar las complicaciones. En la mayoría de los casos, su médico debe darle una orden escrita para que obtenga estos servicios.  Los mismos incluyen:</a:t>
            </a:r>
          </a:p>
          <a:p>
            <a:pPr marL="166688" lvl="2" indent="-166688">
              <a:spcBef>
                <a:spcPts val="600"/>
              </a:spcBef>
              <a:spcAft>
                <a:spcPct val="0"/>
              </a:spcAft>
              <a:buFont typeface="Wingdings" pitchFamily="2" charset="2"/>
              <a:buChar char="§"/>
            </a:pPr>
            <a:r>
              <a:rPr lang="es-ES_tradnl" dirty="0" smtClean="0">
                <a:ea typeface="ＭＳ Ｐゴシック" pitchFamily="34" charset="-128"/>
              </a:rPr>
              <a:t>Las evaluaciones de diabetes</a:t>
            </a:r>
            <a:r>
              <a:rPr lang="en-US" dirty="0" smtClean="0">
                <a:ea typeface="ＭＳ Ｐゴシック" pitchFamily="34" charset="-128"/>
              </a:rPr>
              <a:t>;</a:t>
            </a:r>
          </a:p>
          <a:p>
            <a:pPr marL="166688" lvl="2" indent="-166688">
              <a:spcBef>
                <a:spcPts val="600"/>
              </a:spcBef>
              <a:spcAft>
                <a:spcPct val="0"/>
              </a:spcAft>
              <a:buFont typeface="Wingdings" pitchFamily="2" charset="2"/>
              <a:buChar char="§"/>
            </a:pPr>
            <a:r>
              <a:rPr lang="es-ES_tradnl" dirty="0" smtClean="0">
                <a:ea typeface="ＭＳ Ｐゴシック" pitchFamily="34" charset="-128"/>
              </a:rPr>
              <a:t>Entrenamiento para el auto-control de la enfermedad</a:t>
            </a:r>
            <a:r>
              <a:rPr lang="en-US" dirty="0" smtClean="0">
                <a:ea typeface="ＭＳ Ｐゴシック" pitchFamily="34" charset="-128"/>
              </a:rPr>
              <a:t>; y</a:t>
            </a:r>
          </a:p>
          <a:p>
            <a:pPr marL="166688" lvl="2" indent="-166688">
              <a:spcBef>
                <a:spcPts val="600"/>
              </a:spcBef>
              <a:spcAft>
                <a:spcPct val="0"/>
              </a:spcAft>
              <a:buFont typeface="Wingdings" pitchFamily="2" charset="2"/>
              <a:buChar char="§"/>
            </a:pPr>
            <a:r>
              <a:rPr lang="es-ES_tradnl" dirty="0" smtClean="0">
                <a:ea typeface="ＭＳ Ｐゴシック" pitchFamily="34" charset="-128"/>
              </a:rPr>
              <a:t>Insumos para diabéticos</a:t>
            </a:r>
            <a:r>
              <a:rPr lang="en-US" dirty="0" smtClean="0">
                <a:ea typeface="ＭＳ Ｐゴシック" pitchFamily="34" charset="-128"/>
              </a:rPr>
              <a:t>.	</a:t>
            </a:r>
          </a:p>
          <a:p>
            <a:pPr marL="0" indent="0">
              <a:buFont typeface="Wingdings" pitchFamily="2" charset="2"/>
              <a:buNone/>
            </a:pPr>
            <a:r>
              <a:rPr lang="es-ES_tradnl" dirty="0" smtClean="0">
                <a:ea typeface="ＭＳ Ｐゴシック" pitchFamily="34" charset="-128"/>
              </a:rPr>
              <a:t>Lo que pague de deducible y copago dependerá del tipo de programa de Medicare que haya escogido y el tipo de servicio que reciba. </a:t>
            </a:r>
          </a:p>
          <a:p>
            <a:pPr marL="0" indent="0">
              <a:spcBef>
                <a:spcPts val="600"/>
              </a:spcBef>
              <a:spcAft>
                <a:spcPct val="0"/>
              </a:spcAft>
              <a:buFont typeface="Wingdings" pitchFamily="2" charset="2"/>
              <a:buNone/>
            </a:pPr>
            <a:endParaRPr lang="en-US"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p:txBody>
      </p:sp>
      <p:sp>
        <p:nvSpPr>
          <p:cNvPr id="77830"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22BB37D-6BC8-4539-8658-0DC1C6CF8E74}" type="slidenum">
              <a:rPr lang="en-US" smtClean="0"/>
              <a:pPr eaLnBrk="1" hangingPunct="1"/>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xfrm>
            <a:off x="1154113" y="630238"/>
            <a:ext cx="4573587" cy="34305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xfrm>
            <a:off x="609600" y="4419600"/>
            <a:ext cx="5791200" cy="431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indent="-112713">
              <a:buFont typeface="Wingdings" pitchFamily="2" charset="2"/>
              <a:buNone/>
            </a:pPr>
            <a:r>
              <a:rPr lang="es-ES_tradnl" dirty="0" smtClean="0">
                <a:ea typeface="ＭＳ Ｐゴシック" pitchFamily="34" charset="-128"/>
              </a:rPr>
              <a:t>Los Servicios Preventivos de Medicare le explica</a:t>
            </a:r>
          </a:p>
          <a:p>
            <a:pPr marL="112713" indent="-112713"/>
            <a:r>
              <a:rPr lang="es-ES_tradnl" dirty="0" smtClean="0">
                <a:ea typeface="ＭＳ Ｐゴシック" pitchFamily="34" charset="-128"/>
              </a:rPr>
              <a:t> Cuáles son los servicios preventivos cubiertos</a:t>
            </a:r>
          </a:p>
          <a:p>
            <a:pPr marL="171450" lvl="1" indent="-171450">
              <a:buFont typeface="Wingdings" pitchFamily="2" charset="2"/>
              <a:buChar char="§"/>
            </a:pPr>
            <a:r>
              <a:rPr lang="es-ES_tradnl" dirty="0" smtClean="0">
                <a:ea typeface="ＭＳ Ｐゴシック" pitchFamily="34" charset="-128"/>
              </a:rPr>
              <a:t>Quién es elegible para recibirlos</a:t>
            </a:r>
          </a:p>
          <a:p>
            <a:pPr marL="171450" lvl="1" indent="-171450">
              <a:buFont typeface="Wingdings" pitchFamily="2" charset="2"/>
              <a:buChar char="§"/>
            </a:pPr>
            <a:r>
              <a:rPr lang="es-ES_tradnl" dirty="0" smtClean="0">
                <a:ea typeface="ＭＳ Ｐゴシック" pitchFamily="34" charset="-128"/>
              </a:rPr>
              <a:t>Cuánto debe pagar</a:t>
            </a:r>
          </a:p>
          <a:p>
            <a:pPr marL="171450" lvl="1" indent="-171450">
              <a:buFont typeface="Wingdings" pitchFamily="2" charset="2"/>
              <a:buChar char="§"/>
            </a:pPr>
            <a:r>
              <a:rPr lang="es-ES_tradnl" dirty="0" smtClean="0">
                <a:ea typeface="ＭＳ Ｐゴシック" pitchFamily="34" charset="-128"/>
              </a:rPr>
              <a:t>Dónde puede obtener más información</a:t>
            </a:r>
          </a:p>
          <a:p>
            <a:pPr marL="112713" indent="-112713">
              <a:buFont typeface="Wingdings" pitchFamily="2" charset="2"/>
              <a:buNone/>
            </a:pPr>
            <a:endParaRPr lang="en-US" dirty="0" smtClean="0">
              <a:ea typeface="ＭＳ Ｐゴシック" pitchFamily="34" charset="-128"/>
            </a:endParaRPr>
          </a:p>
          <a:p>
            <a:pPr marL="112713" indent="-112713"/>
            <a:endParaRPr lang="en-US" dirty="0" smtClean="0">
              <a:ea typeface="ＭＳ Ｐゴシック" pitchFamily="34" charset="-128"/>
            </a:endParaRPr>
          </a:p>
          <a:p>
            <a:pPr marL="112713" indent="-112713">
              <a:buFont typeface="Wingdings" pitchFamily="2" charset="2"/>
              <a:buNone/>
            </a:pPr>
            <a:endParaRPr lang="en-US" dirty="0" smtClean="0">
              <a:ea typeface="ＭＳ Ｐゴシック" pitchFamily="34" charset="-128"/>
            </a:endParaRPr>
          </a:p>
        </p:txBody>
      </p:sp>
      <p:sp>
        <p:nvSpPr>
          <p:cNvPr id="60420" name="Slide Number Placeholder 3"/>
          <p:cNvSpPr>
            <a:spLocks noGrp="1"/>
          </p:cNvSpPr>
          <p:nvPr>
            <p:ph type="sldNum" sz="quarter" idx="5"/>
          </p:nvPr>
        </p:nvSpPr>
        <p:spPr bwMode="auto">
          <a:xfrm>
            <a:off x="3884613" y="8685213"/>
            <a:ext cx="2971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52" tIns="45877" rIns="91752" bIns="45877"/>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7DC8B91-3AE4-4D03-AC36-F8FD5796FA9B}" type="slidenum">
              <a:rPr lang="en-US" smtClean="0"/>
              <a:pPr eaLnBrk="1" hangingPunct="1"/>
              <a:t>2</a:t>
            </a:fld>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xfrm>
            <a:off x="381000" y="4267200"/>
            <a:ext cx="5943600" cy="4724400"/>
          </a:xfrm>
        </p:spPr>
        <p:txBody>
          <a:bodyPr>
            <a:normAutofit fontScale="92500"/>
          </a:bodyPr>
          <a:lstStyle/>
          <a:p>
            <a:pPr>
              <a:defRPr/>
            </a:pPr>
            <a:r>
              <a:rPr lang="es-ES_tradnl" dirty="0" smtClean="0"/>
              <a:t>La diabetes es una enfermedad donde la glucosa o concentración de azúcar en la sangre es demasiado elevada. La glucosa proviene de los alimentos. La insulina es una hormona que ayuda a la glucosa a penetrar las células para darles energía. </a:t>
            </a:r>
            <a:endParaRPr lang="en-US" dirty="0" smtClean="0"/>
          </a:p>
          <a:p>
            <a:pPr>
              <a:defRPr/>
            </a:pPr>
            <a:r>
              <a:rPr lang="es-ES_tradnl" dirty="0" smtClean="0"/>
              <a:t>Si tiene diabetes Tipo 1, su cuerpo no produce insulina. Con el Tipo 2 que es el más común, su cuerpo no produce ni usa bien la insulina. Sin insulina suficiente, la glucosa permanece en su sangre. </a:t>
            </a:r>
            <a:endParaRPr lang="en-US" dirty="0" smtClean="0"/>
          </a:p>
          <a:p>
            <a:pPr>
              <a:defRPr/>
            </a:pPr>
            <a:r>
              <a:rPr lang="es-ES_tradnl" dirty="0" smtClean="0"/>
              <a:t>Con el correr del tiempo, la concentración de mucha glucosa en la sangre puede causarle problemas graves. Puede dañarle los riñones, los ojos y los nervios. La diabetes es la causa principal de ceguera entre los adultos estadounidenses. También puede causarles cardiopatías, derrame cerebral y en casos extremos tal vez deban quitarle algún miembro. </a:t>
            </a:r>
            <a:r>
              <a:rPr lang="es-ES_tradnl" dirty="0" smtClean="0"/>
              <a:t>Las personas embarazadas pueden padecer de diabetes gestacional.  </a:t>
            </a:r>
            <a:endParaRPr lang="en-US" dirty="0" smtClean="0"/>
          </a:p>
          <a:p>
            <a:pPr>
              <a:defRPr/>
            </a:pPr>
            <a:r>
              <a:rPr lang="es-ES_tradnl" dirty="0" smtClean="0"/>
              <a:t>Medicare paga por los exámenes de diabetes para los beneficiarios con factores de riesgo o a quienes les diagnosticaron un estado pre-diabético. El examen de diabetes incluye un examen de glucosa en la sangre en ayunas.</a:t>
            </a:r>
            <a:endParaRPr lang="en-US" dirty="0" smtClean="0"/>
          </a:p>
          <a:p>
            <a:pPr>
              <a:defRPr/>
            </a:pPr>
            <a:r>
              <a:rPr lang="es-ES_tradnl" dirty="0" smtClean="0"/>
              <a:t>Hable con su médico acerca de la frecuencia de su examen. Para las personas que son pre-diabéticas, Medicare cubre un máximo de dos exámenes de diabetes en un período de 12 meses (con por lo menos 6 meses de diferencia).  Para las personas que no han sido diagnosticadas como pre-diabéticas o a las que nunca se les ha hecho una prueba, Medicare cubre un examen en un periodo de 12 meses. El nivel normal de azúcar en la sangre en ayunas es 100 mg/dl. </a:t>
            </a:r>
            <a:r>
              <a:rPr lang="es-ES_tradnl" dirty="0" smtClean="0"/>
              <a:t>El diagnóstico de diabetes se da a 126 mg/dl, y las personas que tienen niveles de azúcar en la sangre de entre 101-125 mg/dl se consideran prediabéticas.</a:t>
            </a:r>
            <a:endParaRPr lang="en-US" dirty="0" smtClean="0"/>
          </a:p>
          <a:p>
            <a:pPr>
              <a:defRPr/>
            </a:pPr>
            <a:r>
              <a:rPr lang="es-ES_tradnl" dirty="0" smtClean="0"/>
              <a:t>Medicare provee cobertura para pruebas de diabetes como beneficio de Medicare Parte B después de un referido de un médico o profesional calificado para las personas con riesgo de diabetes. </a:t>
            </a:r>
            <a:r>
              <a:rPr lang="es-ES_tradnl" dirty="0" smtClean="0"/>
              <a:t>No paga por esta prueba (no hay coseguro ni copago, ni deducible para este beneficio).</a:t>
            </a:r>
            <a:endParaRPr lang="en-US" dirty="0" smtClean="0"/>
          </a:p>
          <a:p>
            <a:pPr marL="742950" lvl="1" indent="-285750">
              <a:buFont typeface="Calibri" pitchFamily="34" charset="0"/>
              <a:buNone/>
              <a:defRPr/>
            </a:pPr>
            <a:endParaRPr lang="es-ES_tradnl" sz="1000" dirty="0" smtClean="0">
              <a:ea typeface="ＭＳ Ｐゴシック"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03D477F8-959A-4534-A05E-66DB3D1853E7}" type="slidenum">
              <a:rPr lang="en-US" smtClean="0"/>
              <a:pPr eaLnBrk="1" hangingPunct="1"/>
              <a:t>20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algn="r" eaLnBrk="0" hangingPunct="0"/>
            <a:endParaRPr lang="en-US" sz="1100" dirty="0">
              <a:latin typeface="Times New Roman" pitchFamily="18" charset="0"/>
            </a:endParaRPr>
          </a:p>
        </p:txBody>
      </p:sp>
      <p:sp>
        <p:nvSpPr>
          <p:cNvPr id="79875"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eaLnBrk="0" hangingPunct="0"/>
            <a:endParaRPr lang="en-US" sz="800" i="1" dirty="0">
              <a:latin typeface="Times New Roman" pitchFamily="18" charset="0"/>
            </a:endParaRPr>
          </a:p>
        </p:txBody>
      </p:sp>
      <p:sp>
        <p:nvSpPr>
          <p:cNvPr id="79876"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idx="1"/>
          </p:nvPr>
        </p:nvSpPr>
        <p:spPr bwMode="auto">
          <a:xfrm>
            <a:off x="609600" y="4419600"/>
            <a:ext cx="5562600" cy="403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Medicare cubre las bombas de insulina, el cuidado especial de los pies y los zapatos terapéuticos para las personas diabéticas que los necesitan.</a:t>
            </a:r>
          </a:p>
          <a:p>
            <a:pPr marL="0" indent="0">
              <a:buFont typeface="Wingdings" pitchFamily="2" charset="2"/>
              <a:buNone/>
            </a:pPr>
            <a:r>
              <a:rPr lang="es-ES_tradnl" dirty="0" smtClean="0">
                <a:ea typeface="ＭＳ Ｐゴシック" pitchFamily="34" charset="-128"/>
              </a:rPr>
              <a:t>La insulina para usar con la bomba de insulina está cubierta por la Parte B. La insulina  inyectable que no se usa con la bomba de infusión de insulina está cubierta por los planes Medicare de medicamentos recetados.</a:t>
            </a:r>
          </a:p>
          <a:p>
            <a:pPr marL="0" indent="0">
              <a:buFont typeface="Wingdings" pitchFamily="2" charset="2"/>
              <a:buNone/>
            </a:pPr>
            <a:r>
              <a:rPr lang="es-ES_tradnl" dirty="0" smtClean="0">
                <a:ea typeface="ＭＳ Ｐゴシック" pitchFamily="34" charset="-128"/>
              </a:rPr>
              <a:t>Si tiene el Medicare Original usted paga el 20% de la cantidad aprobada por Medicare por el entrenamiento para el auto-control, el glucómetro, lancetas, tiras reactivas y terapia de nutrición, después de haber pagado el deducible de la Parte B.</a:t>
            </a:r>
          </a:p>
          <a:p>
            <a:pPr marL="0" indent="0">
              <a:buFont typeface="Wingdings" pitchFamily="2" charset="2"/>
              <a:buNone/>
            </a:pPr>
            <a:r>
              <a:rPr lang="es-ES_tradnl" dirty="0" smtClean="0">
                <a:ea typeface="ＭＳ Ｐゴシック" pitchFamily="34" charset="-128"/>
              </a:rPr>
              <a:t>Medicare proporciona cobertura para el equipo médico durable relacionado con la diabetes y los insumos como beneficio de Medicare Parte B. Se debe pagar el deducible de la Parte B y los copagos o coseguro. Si el proveedor o abastecedor no acepta la asignación, el monto que tendrá que pagar tal vez sea más alto. En este caso, Medicare le proporcionará el pago de la cantidad aprobada por Medicare. </a:t>
            </a:r>
          </a:p>
          <a:p>
            <a:pPr marL="0" indent="0">
              <a:buFont typeface="Wingdings" pitchFamily="2" charset="2"/>
              <a:buNone/>
            </a:pPr>
            <a:r>
              <a:rPr lang="es-ES_tradnl" dirty="0" smtClean="0">
                <a:ea typeface="ＭＳ Ｐゴシック" pitchFamily="34" charset="-128"/>
              </a:rPr>
              <a:t>Si desea más información, consulte </a:t>
            </a:r>
            <a:r>
              <a:rPr lang="es-ES_tradnl" i="1" dirty="0" smtClean="0">
                <a:ea typeface="ＭＳ Ｐゴシック" pitchFamily="34" charset="-128"/>
                <a:cs typeface="Arial" pitchFamily="34" charset="0"/>
              </a:rPr>
              <a:t>La cobertura de Medicare de los Servicios y Suministros para Diabéticos</a:t>
            </a:r>
            <a:r>
              <a:rPr lang="es-ES_tradnl" dirty="0" smtClean="0">
                <a:ea typeface="ＭＳ Ｐゴシック" pitchFamily="34" charset="-128"/>
                <a:cs typeface="Arial" pitchFamily="34" charset="0"/>
              </a:rPr>
              <a:t> </a:t>
            </a:r>
            <a:r>
              <a:rPr lang="es-ES_tradnl" dirty="0" smtClean="0">
                <a:ea typeface="ＭＳ Ｐゴシック" pitchFamily="34" charset="-128"/>
              </a:rPr>
              <a:t>(CMS Producto No. 11022) en </a:t>
            </a:r>
            <a:r>
              <a:rPr lang="es-ES_tradnl" u="sng" dirty="0" smtClean="0">
                <a:ea typeface="ＭＳ Ｐゴシック" pitchFamily="34" charset="-128"/>
              </a:rPr>
              <a:t>www.medicare.gov .</a:t>
            </a:r>
            <a:endParaRPr lang="es-ES_tradnl"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p:txBody>
      </p:sp>
      <p:sp>
        <p:nvSpPr>
          <p:cNvPr id="79878"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29368D0-ACEB-4E05-8B56-E133C28784EC}" type="slidenum">
              <a:rPr lang="en-US" smtClean="0"/>
              <a:pPr eaLnBrk="1" hangingPunct="1"/>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xfrm>
            <a:off x="609600" y="4343400"/>
            <a:ext cx="5715000" cy="424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Medicare cubre el entrenamiento para el auto-control de la diabetes para los beneficiarios a los que se les ha diagnosticado la diabetes recientemente, a los que se ha determinado que tienen riesgo de complicaciones debido a la diabetes, o a los que se les había diagnosticado anteriormente la diabetes antes de reunir los requisitos de elegibilidad de Medicare y, desde entonces, han reunido los requisitos de elegibilidad bajo el programa de Medicare. </a:t>
            </a:r>
          </a:p>
          <a:p>
            <a:pPr marL="0" indent="0">
              <a:buFont typeface="Wingdings" pitchFamily="2" charset="2"/>
              <a:buNone/>
            </a:pPr>
            <a:r>
              <a:rPr lang="es-ES_tradnl" dirty="0" smtClean="0">
                <a:ea typeface="ＭＳ Ｐゴシック" pitchFamily="34" charset="-128"/>
              </a:rPr>
              <a:t>La Parte B de Medicare cubre hasta 10 horas de entrenamiento ambulatorio por año. Incluye educación para monitorear el nivel de azúcar en la sangre, dieta, ejercicio y medicamentos. Usted necesita una orden del médico o proveedor que lo trata por la enfermedad.  </a:t>
            </a:r>
          </a:p>
          <a:p>
            <a:pPr marL="0" indent="0">
              <a:buFont typeface="Wingdings" pitchFamily="2" charset="2"/>
              <a:buNone/>
            </a:pPr>
            <a:r>
              <a:rPr lang="es-ES_tradnl" dirty="0" smtClean="0">
                <a:ea typeface="ＭＳ Ｐゴシック" pitchFamily="34" charset="-128"/>
              </a:rPr>
              <a:t>Cada sesión  dura por lo menos 30 minutos y se enseña a grupos de 2 a 20 personas.</a:t>
            </a:r>
          </a:p>
          <a:p>
            <a:pPr marL="0" indent="0"/>
            <a:r>
              <a:rPr lang="es-ES_tradnl" dirty="0" smtClean="0">
                <a:ea typeface="ＭＳ Ｐゴシック" pitchFamily="34" charset="-128"/>
              </a:rPr>
              <a:t>Excepción: Puede participar en una sesión individual si no hubiera una sesión grupal disponible o si su médico o proveedor calificado indica que usted tiene necesidades especiales, que le impiden participar en la sesión grupal. </a:t>
            </a:r>
          </a:p>
          <a:p>
            <a:pPr marL="0" indent="0">
              <a:buFont typeface="Wingdings" pitchFamily="2" charset="2"/>
              <a:buNone/>
            </a:pPr>
            <a:r>
              <a:rPr lang="es-ES_tradnl" dirty="0" smtClean="0">
                <a:ea typeface="ＭＳ Ｐゴシック" pitchFamily="34" charset="-128"/>
              </a:rPr>
              <a:t>También podría  calificar para hasta dos horas de seguimiento al año si:</a:t>
            </a:r>
          </a:p>
          <a:p>
            <a:pPr marL="0" indent="0"/>
            <a:r>
              <a:rPr lang="es-ES_tradnl" dirty="0" smtClean="0">
                <a:ea typeface="ＭＳ Ｐゴシック" pitchFamily="34" charset="-128"/>
              </a:rPr>
              <a:t>Su médico o proveedor calificado  lo ordena como parte de su plan de tratamiento. </a:t>
            </a:r>
          </a:p>
          <a:p>
            <a:pPr marL="0" indent="0"/>
            <a:r>
              <a:rPr lang="es-ES_tradnl" dirty="0" smtClean="0">
                <a:ea typeface="ＭＳ Ｐゴシック" pitchFamily="34" charset="-128"/>
              </a:rPr>
              <a:t>Se realiza al año siguiente del año en que recibió el entrenamiento inicial. </a:t>
            </a:r>
          </a:p>
          <a:p>
            <a:pPr marL="0" indent="0">
              <a:buFont typeface="Wingdings" pitchFamily="2" charset="2"/>
              <a:buNone/>
            </a:pPr>
            <a:r>
              <a:rPr lang="es-ES_tradnl" dirty="0" smtClean="0">
                <a:ea typeface="ＭＳ Ｐゴシック" pitchFamily="34" charset="-128"/>
              </a:rPr>
              <a:t>Usted debe pagar el deducible de Medicare Parte B y los copagos o coseguro. Algunos proveedores deben aceptar la asignación.  </a:t>
            </a:r>
          </a:p>
          <a:p>
            <a:pPr marL="0" indent="0">
              <a:buFont typeface="Wingdings" pitchFamily="2" charset="2"/>
              <a:buNone/>
            </a:pPr>
            <a:endParaRPr lang="es-ES_tradnl"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2ACF606-4FAD-4C81-A54F-FC76D59C65F3}" type="slidenum">
              <a:rPr lang="en-US" smtClean="0"/>
              <a:pPr eaLnBrk="1" hangingPunct="1"/>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ctangle 3"/>
          <p:cNvSpPr>
            <a:spLocks noGrp="1" noChangeArrowheads="1"/>
          </p:cNvSpPr>
          <p:nvPr>
            <p:ph type="body" idx="1"/>
          </p:nvPr>
        </p:nvSpPr>
        <p:spPr bwMode="auto">
          <a:xfrm>
            <a:off x="609600" y="4343400"/>
            <a:ext cx="5513388" cy="431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El glaucoma es una enfermedad del ojo causada por una presión ocular elevada.  Normalmente daña el nervio óptico y puede ir perdiendo su vista gradualmente sin ningún síntoma.  Si no se trata puede quedarse ciego.  La mejor manera para que las personas con un riesgo alto de glaucoma se protejan es haciéndose exámenes de vista regularmente.</a:t>
            </a:r>
          </a:p>
          <a:p>
            <a:pPr marL="0" indent="0">
              <a:buFont typeface="Wingdings" pitchFamily="2" charset="2"/>
              <a:buNone/>
            </a:pPr>
            <a:r>
              <a:rPr lang="es-ES" dirty="0" smtClean="0">
                <a:ea typeface="ＭＳ Ｐゴシック" pitchFamily="34" charset="-128"/>
              </a:rPr>
              <a:t>Se le considera con alto riesgo para glaucoma y elegible para la cobertura de Medicare del examen de glaucoma si:</a:t>
            </a:r>
          </a:p>
          <a:p>
            <a:pPr marL="166688" lvl="2" indent="-166688"/>
            <a:r>
              <a:rPr lang="es-ES" dirty="0" smtClean="0">
                <a:ea typeface="ＭＳ Ｐゴシック" pitchFamily="34" charset="-128"/>
              </a:rPr>
              <a:t>Tiene diabetes</a:t>
            </a:r>
          </a:p>
          <a:p>
            <a:pPr marL="166688" lvl="2" indent="-166688"/>
            <a:r>
              <a:rPr lang="es-ES" dirty="0" smtClean="0">
                <a:ea typeface="ＭＳ Ｐゴシック" pitchFamily="34" charset="-128"/>
              </a:rPr>
              <a:t>Tiene historial familiar de glaucoma</a:t>
            </a:r>
          </a:p>
          <a:p>
            <a:pPr marL="166688" lvl="2" indent="-166688">
              <a:spcAft>
                <a:spcPts val="575"/>
              </a:spcAft>
            </a:pPr>
            <a:r>
              <a:rPr lang="es-ES" dirty="0" smtClean="0">
                <a:ea typeface="ＭＳ Ｐゴシック" pitchFamily="34" charset="-128"/>
              </a:rPr>
              <a:t>Es un afroamericano de 50 años o mayor o</a:t>
            </a:r>
          </a:p>
          <a:p>
            <a:pPr marL="166688" lvl="2" indent="-166688">
              <a:spcAft>
                <a:spcPts val="575"/>
              </a:spcAft>
            </a:pPr>
            <a:r>
              <a:rPr lang="es-ES" dirty="0" smtClean="0">
                <a:ea typeface="ＭＳ Ｐゴシック" pitchFamily="34" charset="-128"/>
              </a:rPr>
              <a:t>Hispano de 65 años o mayor</a:t>
            </a:r>
          </a:p>
          <a:p>
            <a:pPr marL="0" indent="0">
              <a:buFont typeface="Wingdings" pitchFamily="2" charset="2"/>
              <a:buNone/>
            </a:pPr>
            <a:r>
              <a:rPr lang="es-ES" dirty="0" smtClean="0">
                <a:ea typeface="ＭＳ Ｐゴシック" pitchFamily="34" charset="-128"/>
              </a:rPr>
              <a:t>Un oftalmólogo autorizado legalmente por el estado tiene que hacerle el examen. Usted paga el 20% de la cantidad aprobada por Medicare y el deducible de la Parte B se aplica para la consulta médica.  Como un paciente ambulatorio del hospital, usted tiene que pagar un copago. </a:t>
            </a:r>
          </a:p>
          <a:p>
            <a:pPr marL="0" indent="0">
              <a:buFont typeface="Wingdings" pitchFamily="2" charset="2"/>
              <a:buNone/>
            </a:pPr>
            <a:r>
              <a:rPr lang="es-ES" dirty="0" smtClean="0">
                <a:ea typeface="ＭＳ Ｐゴシック" pitchFamily="34" charset="-128"/>
              </a:rPr>
              <a:t>Para este servicio tiene que haber pagado el deducible y le cobran un copago.</a:t>
            </a:r>
          </a:p>
          <a:p>
            <a:pPr marL="0" indent="0">
              <a:buFont typeface="Wingdings" pitchFamily="2" charset="2"/>
              <a:buNone/>
            </a:pPr>
            <a:r>
              <a:rPr lang="es-ES" b="1" dirty="0" smtClean="0">
                <a:ea typeface="ＭＳ Ｐゴシック" pitchFamily="34" charset="-128"/>
              </a:rPr>
              <a:t>NOTA:  </a:t>
            </a:r>
            <a:r>
              <a:rPr lang="es-ES" dirty="0" smtClean="0">
                <a:ea typeface="ＭＳ Ｐゴシック" pitchFamily="34" charset="-128"/>
              </a:rPr>
              <a:t>Medicare no provee cobertura para refreacciones oculares de rutina.</a:t>
            </a:r>
          </a:p>
          <a:p>
            <a:pPr marL="0" indent="0">
              <a:buFont typeface="Wingdings" pitchFamily="2" charset="2"/>
              <a:buNone/>
            </a:pPr>
            <a:endParaRPr lang="es-ES" dirty="0" smtClean="0">
              <a:ea typeface="ＭＳ Ｐゴシック" pitchFamily="34" charset="-128"/>
            </a:endParaRPr>
          </a:p>
          <a:p>
            <a:pPr marL="0" indent="0"/>
            <a:endParaRPr lang="es-ES" dirty="0" smtClean="0">
              <a:ea typeface="ＭＳ Ｐゴシック" pitchFamily="34" charset="-128"/>
            </a:endParaRPr>
          </a:p>
          <a:p>
            <a:pPr marL="0" indent="0"/>
            <a:endParaRPr lang="es-ES" dirty="0" smtClean="0">
              <a:ea typeface="ＭＳ Ｐゴシック" pitchFamily="34" charset="-128"/>
            </a:endParaRPr>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63BA9626-A225-497F-82B8-D3703B57E73D}" type="slidenum">
              <a:rPr lang="en-US" smtClean="0"/>
              <a:pPr eaLnBrk="1" hangingPunct="1"/>
              <a:t>23</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spcBef>
                <a:spcPts val="600"/>
              </a:spcBef>
              <a:spcAft>
                <a:spcPct val="0"/>
              </a:spcAft>
              <a:buFont typeface="Calibri" pitchFamily="34" charset="0"/>
              <a:buAutoNum type="arabicPeriod"/>
            </a:pPr>
            <a:r>
              <a:rPr lang="es-ES" dirty="0" smtClean="0">
                <a:ea typeface="ＭＳ Ｐゴシック" pitchFamily="34" charset="-128"/>
              </a:rPr>
              <a:t>¿Dónde puede recibir un examen de depresión? </a:t>
            </a:r>
          </a:p>
          <a:p>
            <a:pPr marL="228600" indent="-228600">
              <a:spcBef>
                <a:spcPts val="600"/>
              </a:spcBef>
              <a:spcAft>
                <a:spcPct val="0"/>
              </a:spcAft>
              <a:buFont typeface="Wingdings" pitchFamily="2" charset="2"/>
              <a:buNone/>
            </a:pPr>
            <a:r>
              <a:rPr lang="es-ES" b="1" dirty="0" smtClean="0">
                <a:ea typeface="ＭＳ Ｐゴシック" pitchFamily="34" charset="-128"/>
              </a:rPr>
              <a:t>RESPUESTA: </a:t>
            </a:r>
            <a:r>
              <a:rPr lang="es-ES" dirty="0" smtClean="0">
                <a:ea typeface="ＭＳ Ｐゴシック" pitchFamily="34" charset="-128"/>
              </a:rPr>
              <a:t>Los exámenes de depresión se administran en un entorno de cuidado primario. (p. 18)</a:t>
            </a:r>
          </a:p>
          <a:p>
            <a:pPr marL="228600" indent="-228600">
              <a:spcBef>
                <a:spcPts val="600"/>
              </a:spcBef>
              <a:spcAft>
                <a:spcPct val="0"/>
              </a:spcAft>
              <a:buFont typeface="+mj-lt"/>
              <a:buNone/>
            </a:pPr>
            <a:r>
              <a:rPr lang="es-ES" dirty="0" smtClean="0">
                <a:ea typeface="ＭＳ Ｐゴシック" pitchFamily="34" charset="-128"/>
              </a:rPr>
              <a:t>2.  </a:t>
            </a:r>
            <a:r>
              <a:rPr lang="es-ES" sz="1000" dirty="0" smtClean="0">
                <a:ea typeface="ＭＳ Ｐゴシック" pitchFamily="34" charset="-128"/>
              </a:rPr>
              <a:t>Si Luise tiene diabetes, es posible que su médico recomiende un examen anual de glaucoma. Las personas con diabetes tienen alto riesgo de glaucoma, una enfermedad causada por presión ocular más alta de lo normal. ¿A quién más se considera que tiene alto riesgo de glaucoma? (Seleccione todo lo que aplique</a:t>
            </a:r>
            <a:r>
              <a:rPr lang="es-ES" dirty="0" smtClean="0">
                <a:ea typeface="ＭＳ Ｐゴシック" pitchFamily="34" charset="-128"/>
              </a:rPr>
              <a:t>.)</a:t>
            </a:r>
            <a:endParaRPr lang="es-ES" sz="1000" dirty="0" smtClean="0">
              <a:ea typeface="ＭＳ Ｐゴシック" pitchFamily="34" charset="-128"/>
            </a:endParaRPr>
          </a:p>
          <a:p>
            <a:pPr marL="463550" lvl="1" indent="-228600">
              <a:spcBef>
                <a:spcPts val="500"/>
              </a:spcBef>
              <a:buFont typeface="Calibri" pitchFamily="34" charset="0"/>
              <a:buAutoNum type="alphaLcParenR"/>
            </a:pPr>
            <a:r>
              <a:rPr lang="es-ES" dirty="0" smtClean="0">
                <a:ea typeface="ＭＳ Ｐゴシック" pitchFamily="34" charset="-128"/>
              </a:rPr>
              <a:t>Las mujeres de 50 años de edad o más</a:t>
            </a:r>
          </a:p>
          <a:p>
            <a:pPr marL="463550" lvl="1" indent="-228600">
              <a:spcBef>
                <a:spcPts val="500"/>
              </a:spcBef>
              <a:buFont typeface="Calibri" pitchFamily="34" charset="0"/>
              <a:buAutoNum type="alphaLcParenR"/>
            </a:pPr>
            <a:r>
              <a:rPr lang="es-ES" dirty="0" smtClean="0">
                <a:ea typeface="ＭＳ Ｐゴシック" pitchFamily="34" charset="-128"/>
              </a:rPr>
              <a:t>Las personas hispanas de 65 años de edad o más</a:t>
            </a:r>
          </a:p>
          <a:p>
            <a:pPr marL="463550" lvl="1" indent="-228600">
              <a:spcBef>
                <a:spcPts val="500"/>
              </a:spcBef>
              <a:buFont typeface="Calibri" pitchFamily="34" charset="0"/>
              <a:buAutoNum type="alphaLcParenR"/>
            </a:pPr>
            <a:r>
              <a:rPr lang="es-ES" dirty="0" smtClean="0">
                <a:ea typeface="ＭＳ Ｐゴシック" pitchFamily="34" charset="-128"/>
              </a:rPr>
              <a:t>Las personas con historial familiar de glaucoma</a:t>
            </a:r>
          </a:p>
          <a:p>
            <a:pPr marL="463550" lvl="1" indent="-228600">
              <a:spcBef>
                <a:spcPts val="500"/>
              </a:spcBef>
              <a:buFont typeface="Calibri" pitchFamily="34" charset="0"/>
              <a:buAutoNum type="alphaLcParenR"/>
            </a:pPr>
            <a:r>
              <a:rPr lang="es-ES" dirty="0" smtClean="0">
                <a:ea typeface="ＭＳ Ｐゴシック" pitchFamily="34" charset="-128"/>
              </a:rPr>
              <a:t>Los hombres de 60 años de edad o más</a:t>
            </a:r>
          </a:p>
          <a:p>
            <a:pPr marL="463550" lvl="1" indent="-228600">
              <a:spcBef>
                <a:spcPts val="500"/>
              </a:spcBef>
              <a:buFont typeface="Calibri" pitchFamily="34" charset="0"/>
              <a:buAutoNum type="alphaLcParenR"/>
            </a:pPr>
            <a:r>
              <a:rPr lang="es-ES" dirty="0" smtClean="0">
                <a:ea typeface="ＭＳ Ｐゴシック" pitchFamily="34" charset="-128"/>
              </a:rPr>
              <a:t>Las personas afroamericanas de 50 años de edad o más</a:t>
            </a:r>
          </a:p>
          <a:p>
            <a:pPr marL="228600" indent="-228600">
              <a:spcBef>
                <a:spcPts val="600"/>
              </a:spcBef>
              <a:spcAft>
                <a:spcPct val="0"/>
              </a:spcAft>
              <a:buFont typeface="Wingdings" pitchFamily="2" charset="2"/>
              <a:buNone/>
            </a:pPr>
            <a:r>
              <a:rPr lang="es-ES" b="1" dirty="0" smtClean="0">
                <a:ea typeface="ＭＳ Ｐゴシック" pitchFamily="34" charset="-128"/>
              </a:rPr>
              <a:t>RESPUESTA: </a:t>
            </a:r>
            <a:r>
              <a:rPr lang="es-ES" dirty="0" smtClean="0">
                <a:ea typeface="ＭＳ Ｐゴシック" pitchFamily="34" charset="-128"/>
              </a:rPr>
              <a:t>B, C, y E. Se considera que las personas con diabetes, las personas con historial familiar de glaucoma, los afroamericanos de 50 años de edad o más, y los hispanos de 65 años de edad o más tienen alto riesgo de glaucoma. (p. 23) </a:t>
            </a:r>
          </a:p>
          <a:p>
            <a:pPr marL="228600" indent="-228600">
              <a:buFont typeface="Wingdings" pitchFamily="2" charset="2"/>
              <a:buNone/>
            </a:pPr>
            <a:endParaRPr lang="es-ES" dirty="0" smtClean="0">
              <a:ea typeface="ＭＳ Ｐゴシック" pitchFamily="34" charset="-128"/>
            </a:endParaRPr>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AC2B49D-FD3B-451C-9269-32360DFAC8EF}" type="slidenum">
              <a:rPr lang="en-US" smtClean="0"/>
              <a:pPr eaLnBrk="1" hangingPunct="1"/>
              <a:t>24</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buFont typeface="Wingdings" pitchFamily="2" charset="2"/>
              <a:buNone/>
            </a:pPr>
            <a:r>
              <a:rPr lang="es-ES_tradnl" dirty="0" smtClean="0">
                <a:ea typeface="ＭＳ Ｐゴシック" pitchFamily="34" charset="-128"/>
              </a:rPr>
              <a:t>El VIH o Virus de Inmunodeficiencia Humana, es el virus que causa el SIDA. El VIH ataca al sistema inmunológico al destruir un tipo de glóbulos blancos que son vitales para combatir las infecciones.  La destrucción de estas células hace que la gente infectada con el VIH sea vulnerable a las infecciones, enfermedades y otras complicaciones. </a:t>
            </a:r>
          </a:p>
          <a:p>
            <a:pPr marL="0" indent="0">
              <a:lnSpc>
                <a:spcPct val="90000"/>
              </a:lnSpc>
              <a:buFont typeface="Wingdings" pitchFamily="2" charset="2"/>
              <a:buNone/>
            </a:pPr>
            <a:r>
              <a:rPr lang="es-ES_tradnl" dirty="0" smtClean="0">
                <a:ea typeface="ＭＳ Ｐゴシック" pitchFamily="34" charset="-128"/>
              </a:rPr>
              <a:t>Medicare cubre la prueba del VIH  para todas las embarazadas con Medicare y aquellas personas con mayor riesgo de infecciones, así como para cualquier beneficiario que la solicite. </a:t>
            </a:r>
          </a:p>
          <a:p>
            <a:pPr marL="0" indent="0">
              <a:lnSpc>
                <a:spcPct val="90000"/>
              </a:lnSpc>
              <a:buFont typeface="Wingdings" pitchFamily="2" charset="2"/>
              <a:buNone/>
            </a:pPr>
            <a:r>
              <a:rPr lang="es-ES_tradnl" dirty="0" smtClean="0">
                <a:ea typeface="ＭＳ Ｐゴシック" pitchFamily="34" charset="-128"/>
              </a:rPr>
              <a:t>Las personas consideradas de alto riesgo a contraer el VIH son:</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Hombres que han tenido relaciones sexuales con otros hombres después de 1975</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Hombres y mujeres que tienen relaciones sexuales sin protección y con más de una persona</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Drogadictos que se inyectan o se inyectaron</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Hombres y mujeres que tienen relaciones sexuales a cambio de dinero o drogas, o que tienen relaciones con otros que lo hacen por dinero o drogas</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Individuos que tienen relaciones sexuales con personas infectadas con el VIH, bisexuales o adictos a las drogas que se inyectan</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Personas que están en tratamiento por enfermedades de transmisión sexual</a:t>
            </a:r>
            <a:r>
              <a:rPr lang="en-US" dirty="0" smtClean="0">
                <a:ea typeface="ＭＳ Ｐゴシック" pitchFamily="34" charset="-128"/>
              </a:rPr>
              <a:t>;</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Personas que han recibido transfusiones de sangre entre 1978 y 1985</a:t>
            </a:r>
            <a:r>
              <a:rPr lang="en-US" dirty="0" smtClean="0">
                <a:ea typeface="ＭＳ Ｐゴシック" pitchFamily="34" charset="-128"/>
              </a:rPr>
              <a:t>; y</a:t>
            </a:r>
          </a:p>
          <a:p>
            <a:pPr marL="166688" lvl="1" indent="-166688">
              <a:lnSpc>
                <a:spcPct val="90000"/>
              </a:lnSpc>
              <a:spcBef>
                <a:spcPts val="600"/>
              </a:spcBef>
              <a:spcAft>
                <a:spcPct val="0"/>
              </a:spcAft>
              <a:buFont typeface="Wingdings" pitchFamily="2" charset="2"/>
              <a:buChar char="§"/>
            </a:pPr>
            <a:r>
              <a:rPr lang="es-ES_tradnl" dirty="0" smtClean="0">
                <a:ea typeface="ＭＳ Ｐゴシック" pitchFamily="34" charset="-128"/>
              </a:rPr>
              <a:t>Personas que hayan solicitado la prueba</a:t>
            </a:r>
            <a:r>
              <a:rPr lang="en-US" dirty="0" smtClean="0">
                <a:ea typeface="ＭＳ Ｐゴシック" pitchFamily="34" charset="-128"/>
              </a:rPr>
              <a:t>.</a:t>
            </a:r>
          </a:p>
          <a:p>
            <a:pPr marL="0" indent="0">
              <a:lnSpc>
                <a:spcPct val="90000"/>
              </a:lnSpc>
              <a:buFont typeface="Wingdings" pitchFamily="2" charset="2"/>
              <a:buNone/>
            </a:pPr>
            <a:r>
              <a:rPr lang="es-ES_tradnl" dirty="0" smtClean="0">
                <a:ea typeface="ＭＳ Ｐゴシック" pitchFamily="34" charset="-128"/>
              </a:rPr>
              <a:t>Medicare paga por esta prueba una vez cada 12 meses y hasta 3 veces durante el embarazo. </a:t>
            </a:r>
          </a:p>
          <a:p>
            <a:pPr marL="0" indent="0">
              <a:lnSpc>
                <a:spcPct val="90000"/>
              </a:lnSpc>
              <a:buFont typeface="Wingdings" pitchFamily="2" charset="2"/>
              <a:buNone/>
            </a:pPr>
            <a:r>
              <a:rPr lang="es-ES_tradnl" dirty="0" smtClean="0">
                <a:ea typeface="ＭＳ Ｐゴシック" pitchFamily="34" charset="-128"/>
              </a:rPr>
              <a:t>La prueba es gratuita pero generalmente usted tiene que pagar el 20% de la cantidad aprobada por Medicare. </a:t>
            </a:r>
          </a:p>
          <a:p>
            <a:pPr marL="0" indent="0">
              <a:lnSpc>
                <a:spcPct val="90000"/>
              </a:lnSpc>
              <a:buFont typeface="Wingdings" pitchFamily="2" charset="2"/>
              <a:buNone/>
            </a:pPr>
            <a:endParaRPr lang="es-ES_tradnl" dirty="0" smtClean="0">
              <a:ea typeface="ＭＳ Ｐゴシック" pitchFamily="34" charset="-128"/>
            </a:endParaRPr>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46351E3-38CE-4DBD-81E8-B96068561716}" type="slidenum">
              <a:rPr lang="en-US" smtClean="0"/>
              <a:pPr eaLnBrk="1" hangingPunct="1"/>
              <a:t>25</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xfrm>
            <a:off x="381000" y="4114800"/>
            <a:ext cx="6400800" cy="495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spcBef>
                <a:spcPts val="400"/>
              </a:spcBef>
              <a:spcAft>
                <a:spcPct val="0"/>
              </a:spcAft>
              <a:buFont typeface="Wingdings" pitchFamily="2" charset="2"/>
              <a:buNone/>
            </a:pPr>
            <a:r>
              <a:rPr lang="es-ES_tradnl" sz="1100" dirty="0" smtClean="0">
                <a:ea typeface="ＭＳ Ｐゴシック" pitchFamily="34" charset="-128"/>
              </a:rPr>
              <a:t>La evidencia clínica indica que la terapia conductual intensiva para la obesidad, definida como el índice de masa corporal (BMI) ≥ 30 kg/m</a:t>
            </a:r>
            <a:r>
              <a:rPr lang="es-ES_tradnl" sz="1100" baseline="30000" dirty="0" smtClean="0">
                <a:ea typeface="ＭＳ Ｐゴシック" pitchFamily="34" charset="-128"/>
              </a:rPr>
              <a:t>2</a:t>
            </a:r>
            <a:r>
              <a:rPr lang="es-ES_tradnl" sz="1100" dirty="0" smtClean="0">
                <a:ea typeface="ＭＳ Ｐゴシック" pitchFamily="34" charset="-128"/>
              </a:rPr>
              <a:t>, es razonable y necesaria para la prevención y detección de una enfermedad o discapacidad y  apropiada para los beneficiarios con derecho a la Parte A o inscritos en la Parte B.</a:t>
            </a:r>
          </a:p>
          <a:p>
            <a:pPr marL="0" indent="0">
              <a:spcBef>
                <a:spcPts val="400"/>
              </a:spcBef>
              <a:spcAft>
                <a:spcPct val="0"/>
              </a:spcAft>
              <a:buFont typeface="Wingdings" pitchFamily="2" charset="2"/>
              <a:buNone/>
            </a:pPr>
            <a:r>
              <a:rPr lang="es-ES_tradnl" sz="1100" dirty="0" smtClean="0">
                <a:ea typeface="ＭＳ Ｐゴシック" pitchFamily="34" charset="-128"/>
              </a:rPr>
              <a:t>La terapia conductual intensiva para la obesidad consiste en lo siguiente:</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rPr>
              <a:t>Un examen de obesidad en los adultos utilizando la medición del BMI calculada dividiendo el peso en kilogramos por el cuadrado  de la altura en metros (expresado como kg/m</a:t>
            </a:r>
            <a:r>
              <a:rPr lang="es-ES_tradnl" sz="1100" baseline="30000" dirty="0" smtClean="0">
                <a:ea typeface="ＭＳ Ｐゴシック" pitchFamily="34" charset="-128"/>
              </a:rPr>
              <a:t>2</a:t>
            </a:r>
            <a:r>
              <a:rPr lang="es-ES_tradnl" sz="1100" dirty="0" smtClean="0">
                <a:ea typeface="ＭＳ Ｐゴシック" pitchFamily="34" charset="-128"/>
              </a:rPr>
              <a:t>); </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cs typeface="Arial" pitchFamily="34" charset="0"/>
              </a:rPr>
              <a:t>Una asesoría sobre su dieta (nutricional)</a:t>
            </a:r>
            <a:r>
              <a:rPr lang="es-ES_tradnl" sz="1100" dirty="0" smtClean="0">
                <a:ea typeface="ＭＳ Ｐゴシック" pitchFamily="34" charset="-128"/>
              </a:rPr>
              <a:t>; y</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cs typeface="Arial" pitchFamily="34" charset="0"/>
              </a:rPr>
              <a:t>Consejería y terapia conductual intensiva para promover la pérdida de peso a través de intervenciones intensas sobre su dieta y un régimen de ejercicios</a:t>
            </a:r>
            <a:r>
              <a:rPr lang="es-ES_tradnl" sz="1100" dirty="0" smtClean="0">
                <a:ea typeface="ＭＳ Ｐゴシック" pitchFamily="34" charset="-128"/>
              </a:rPr>
              <a:t>.</a:t>
            </a:r>
          </a:p>
          <a:p>
            <a:pPr marL="0" indent="0">
              <a:spcBef>
                <a:spcPts val="400"/>
              </a:spcBef>
              <a:spcAft>
                <a:spcPct val="0"/>
              </a:spcAft>
              <a:buFont typeface="Wingdings" pitchFamily="2" charset="2"/>
              <a:buNone/>
            </a:pPr>
            <a:r>
              <a:rPr lang="es-ES_tradnl" sz="1100" dirty="0" smtClean="0">
                <a:ea typeface="ＭＳ Ｐゴシック" pitchFamily="34" charset="-128"/>
              </a:rPr>
              <a:t>Para los beneficiarios de Medicare obesos que participan atentamente en la terapia brindada por un médico de cuidados primarios u otro profesional de cuidado primario y en un entorno de cuidado primario, CMS cubre</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cs typeface="Arial" pitchFamily="34" charset="0"/>
              </a:rPr>
              <a:t>Una visita en persona todas las semanas durante el primer mes</a:t>
            </a:r>
            <a:r>
              <a:rPr lang="es-ES_tradnl" sz="1100" dirty="0" smtClean="0">
                <a:ea typeface="ＭＳ Ｐゴシック" pitchFamily="34" charset="-128"/>
              </a:rPr>
              <a:t>; </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rPr>
              <a:t>Una visita en persona cada dos semanas del segundo al sexto mes; </a:t>
            </a:r>
          </a:p>
          <a:p>
            <a:pPr marL="166688" lvl="1" indent="-166688">
              <a:spcBef>
                <a:spcPts val="400"/>
              </a:spcBef>
              <a:spcAft>
                <a:spcPct val="0"/>
              </a:spcAft>
              <a:buFont typeface="Wingdings" pitchFamily="2" charset="2"/>
              <a:buChar char="§"/>
            </a:pPr>
            <a:r>
              <a:rPr lang="es-ES_tradnl" sz="1100" dirty="0" smtClean="0">
                <a:ea typeface="ＭＳ Ｐゴシック" pitchFamily="34" charset="-128"/>
                <a:cs typeface="Arial" pitchFamily="34" charset="0"/>
              </a:rPr>
              <a:t>Una al mes </a:t>
            </a:r>
            <a:r>
              <a:rPr lang="es-ES_tradnl" sz="1100" dirty="0" smtClean="0">
                <a:ea typeface="ＭＳ Ｐゴシック" pitchFamily="34" charset="-128"/>
              </a:rPr>
              <a:t>del séptimo al décimo segundo mes, Si el beneficiario pierde 3kg (6.6 libras) como se indica a continuación.  </a:t>
            </a:r>
          </a:p>
          <a:p>
            <a:pPr marL="0" indent="0">
              <a:spcBef>
                <a:spcPts val="400"/>
              </a:spcBef>
              <a:spcAft>
                <a:spcPct val="0"/>
              </a:spcAft>
              <a:buFont typeface="Wingdings" pitchFamily="2" charset="2"/>
              <a:buNone/>
            </a:pPr>
            <a:r>
              <a:rPr lang="es-ES_tradnl" sz="1100" dirty="0" smtClean="0">
                <a:ea typeface="ＭＳ Ｐゴシック" pitchFamily="34" charset="-128"/>
              </a:rPr>
              <a:t>A los seis meses lo evaluarán nuevamente para determinar la cantidad de peso que ha perdido. Para poder ser elegible para visitas adicionales una vez al mes por otros seis meses, los beneficiarios tiene que haber perdido por lo menos 3kg (6.6 libras) durante los primeros seis meses de terapia. Esta determinación tiene que ser documentada en los archivos del consultorio médico, según la práctica acostumbrada para los beneficiarios de Medicare.  Para aquellos beneficiarios que no logran perder por lo  menos 3kg durante los primeros seis meses de terapia intensiva, la reevaluación y el cálculo de su estado de preparación para el cambio y de su BMI es apropiada después del segundo periodo de seis meses.</a:t>
            </a:r>
          </a:p>
          <a:p>
            <a:pPr marL="0" indent="0">
              <a:spcAft>
                <a:spcPct val="0"/>
              </a:spcAft>
              <a:buFont typeface="Wingdings" pitchFamily="2" charset="2"/>
              <a:buNone/>
            </a:pPr>
            <a:endParaRPr lang="en-US" dirty="0" smtClean="0">
              <a:ea typeface="ＭＳ Ｐゴシック" pitchFamily="34" charset="-128"/>
            </a:endParaRPr>
          </a:p>
          <a:p>
            <a:pPr marL="0" indent="0">
              <a:spcAft>
                <a:spcPct val="0"/>
              </a:spcAft>
              <a:buFont typeface="Wingdings" pitchFamily="2" charset="2"/>
              <a:buNone/>
            </a:pPr>
            <a:endParaRPr lang="en-US" dirty="0" smtClean="0">
              <a:ea typeface="ＭＳ Ｐゴシック" pitchFamily="34" charset="-128"/>
            </a:endParaRPr>
          </a:p>
          <a:p>
            <a:pPr marL="0" indent="0">
              <a:spcAft>
                <a:spcPct val="0"/>
              </a:spcAft>
              <a:buFont typeface="Wingdings" pitchFamily="2" charset="2"/>
              <a:buNone/>
            </a:pPr>
            <a:endParaRPr lang="en-US" dirty="0" smtClean="0">
              <a:ea typeface="ＭＳ Ｐゴシック" pitchFamily="34" charset="-128"/>
            </a:endParaRPr>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820AF35-3A15-495C-9756-464E92480EB7}" type="slidenum">
              <a:rPr lang="en-US" smtClean="0"/>
              <a:pPr eaLnBrk="1" hangingPunct="1"/>
              <a:t>26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ctangle 3"/>
          <p:cNvSpPr>
            <a:spLocks noGrp="1" noChangeArrowheads="1"/>
          </p:cNvSpPr>
          <p:nvPr>
            <p:ph type="body" idx="1"/>
          </p:nvPr>
        </p:nvSpPr>
        <p:spPr bwMode="auto">
          <a:xfrm>
            <a:off x="609600" y="4343400"/>
            <a:ext cx="53340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Medicare cubre los exámenes Papanicolaou, pélvico y el examen clínico de los senos. </a:t>
            </a:r>
          </a:p>
          <a:p>
            <a:pPr marL="0" indent="0">
              <a:spcBef>
                <a:spcPts val="600"/>
              </a:spcBef>
              <a:spcAft>
                <a:spcPct val="0"/>
              </a:spcAft>
            </a:pPr>
            <a:r>
              <a:rPr lang="es-ES" dirty="0" smtClean="0">
                <a:ea typeface="ＭＳ Ｐゴシック" pitchFamily="34" charset="-128"/>
              </a:rPr>
              <a:t>El examen Papanicolaou cubierto por Medicare es una prueba de laboratorio que consiste en una prueba de citología exfoliativa de rutina provista con el propósito de la detección temprana del cáncer cervical. Incluye la recolección de una muestra de células cervicales y la interpretación de la prueba por parte de un médico.</a:t>
            </a:r>
          </a:p>
          <a:p>
            <a:pPr marL="0" indent="0">
              <a:spcBef>
                <a:spcPts val="600"/>
              </a:spcBef>
              <a:spcAft>
                <a:spcPct val="0"/>
              </a:spcAft>
            </a:pPr>
            <a:r>
              <a:rPr lang="es-ES" dirty="0" smtClean="0">
                <a:ea typeface="ＭＳ Ｐゴシック" pitchFamily="34" charset="-128"/>
              </a:rPr>
              <a:t>Un examen pélvico se lleva a cabo para ayudar a detectar precánceres, cánceres genitales, infecciones, enfermedades de transmisión sexual, otras anormales del sistema reproductor, y los problemas genitales y vaginales.</a:t>
            </a:r>
          </a:p>
          <a:p>
            <a:pPr marL="0" indent="0">
              <a:spcBef>
                <a:spcPts val="600"/>
              </a:spcBef>
              <a:spcAft>
                <a:spcPct val="0"/>
              </a:spcAft>
            </a:pPr>
            <a:r>
              <a:rPr lang="es-ES" dirty="0" smtClean="0">
                <a:ea typeface="ＭＳ Ｐゴシック" pitchFamily="34" charset="-128"/>
              </a:rPr>
              <a:t>Además, un examen pélvico cubierto por Medicare incluye un examen clínico de senos, que puede utilizarse como herramienta para detectar, prevenir, y tratar masas en los senos, bultos, y cáncer de los senos.</a:t>
            </a:r>
          </a:p>
        </p:txBody>
      </p:sp>
      <p:sp>
        <p:nvSpPr>
          <p:cNvPr id="86020"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45FBC4A-7E3D-4F56-A9F2-9973E84A9213}" type="slidenum">
              <a:rPr lang="en-US" smtClean="0"/>
              <a:pPr eaLnBrk="1" hangingPunct="1"/>
              <a:t>27</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algn="r" eaLnBrk="0" hangingPunct="0"/>
            <a:endParaRPr lang="en-US" sz="1100" dirty="0">
              <a:latin typeface="Times New Roman" pitchFamily="18" charset="0"/>
            </a:endParaRPr>
          </a:p>
        </p:txBody>
      </p:sp>
      <p:sp>
        <p:nvSpPr>
          <p:cNvPr id="87043"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eaLnBrk="0" hangingPunct="0"/>
            <a:endParaRPr lang="en-US" sz="800" i="1" dirty="0">
              <a:latin typeface="Times New Roman" pitchFamily="18" charset="0"/>
            </a:endParaRPr>
          </a:p>
        </p:txBody>
      </p:sp>
      <p:sp>
        <p:nvSpPr>
          <p:cNvPr id="87044"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5" name="Rectangle 5"/>
          <p:cNvSpPr>
            <a:spLocks noGrp="1" noChangeArrowheads="1"/>
          </p:cNvSpPr>
          <p:nvPr>
            <p:ph type="body" idx="1"/>
          </p:nvPr>
        </p:nvSpPr>
        <p:spPr bwMode="auto">
          <a:xfrm>
            <a:off x="609600" y="4343400"/>
            <a:ext cx="5410200" cy="4037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Estas pruebas son servicios cubiertos para todas las mujeres con Medicare y generalmente, se llevan a cabo durante la misma visita de consulta. Estos servicios se cubren una vez cada 24 meses para la mayoría de las mujeres. Sin embargo, pueden cubrirse cada 12 meses si:</a:t>
            </a:r>
          </a:p>
          <a:p>
            <a:pPr marL="166688" lvl="1" indent="-166688">
              <a:buFont typeface="Arial" pitchFamily="34" charset="0"/>
              <a:buChar char="•"/>
            </a:pPr>
            <a:r>
              <a:rPr lang="es-ES_tradnl" dirty="0" smtClean="0">
                <a:ea typeface="ＭＳ Ｐゴシック" pitchFamily="34" charset="-128"/>
              </a:rPr>
              <a:t>Usted es una mujer de alto riesgo a padecer de cáncer cervical o de la vagina (basándose en su historial clínico y otros indicios); o</a:t>
            </a:r>
            <a:endParaRPr lang="es-ES_tradnl" b="1" dirty="0" smtClean="0">
              <a:ea typeface="ＭＳ Ｐゴシック" pitchFamily="34" charset="-128"/>
            </a:endParaRPr>
          </a:p>
          <a:p>
            <a:pPr marL="166688" lvl="1" indent="-166688">
              <a:buFont typeface="Arial" pitchFamily="34" charset="0"/>
              <a:buChar char="•"/>
            </a:pPr>
            <a:r>
              <a:rPr lang="es-ES_tradnl" dirty="0" smtClean="0">
                <a:ea typeface="ＭＳ Ｐゴシック" pitchFamily="34" charset="-128"/>
              </a:rPr>
              <a:t>Está en edad de concebir y el examen Papanicolaou que le hicieron en los 36 últimos meses mostró un resultado anormal. </a:t>
            </a:r>
          </a:p>
          <a:p>
            <a:pPr marL="166688" lvl="1" indent="-166688">
              <a:buFont typeface="Calibri" pitchFamily="34" charset="0"/>
              <a:buNone/>
            </a:pPr>
            <a:r>
              <a:rPr lang="es-ES_tradnl" dirty="0" smtClean="0">
                <a:ea typeface="ＭＳ Ｐゴシック" pitchFamily="34" charset="-128"/>
              </a:rPr>
              <a:t>Los riesgos de cáncer cervical o vaginal son:</a:t>
            </a:r>
          </a:p>
          <a:p>
            <a:pPr marL="166688" lvl="1" indent="-166688">
              <a:buFont typeface="Arial" pitchFamily="34" charset="0"/>
              <a:buChar char="•"/>
            </a:pPr>
            <a:r>
              <a:rPr lang="es-ES_tradnl" dirty="0" smtClean="0">
                <a:ea typeface="ＭＳ Ｐゴシック" pitchFamily="34" charset="-128"/>
              </a:rPr>
              <a:t>Inicio temprano de la actividad sexual (menos de 16 años)</a:t>
            </a:r>
          </a:p>
          <a:p>
            <a:pPr marL="166688" lvl="1" indent="-166688">
              <a:buFont typeface="Arial" pitchFamily="34" charset="0"/>
              <a:buChar char="•"/>
            </a:pPr>
            <a:r>
              <a:rPr lang="es-ES_tradnl" dirty="0" smtClean="0">
                <a:ea typeface="ＭＳ Ｐゴシック" pitchFamily="34" charset="-128"/>
              </a:rPr>
              <a:t>Si ha tenido relaciones sexuales con distintas personas (cinco o más a lo largo de su vida);</a:t>
            </a:r>
          </a:p>
          <a:p>
            <a:pPr marL="166688" lvl="1" indent="-166688">
              <a:buFont typeface="Arial" pitchFamily="34" charset="0"/>
              <a:buChar char="•"/>
            </a:pPr>
            <a:r>
              <a:rPr lang="es-ES_tradnl" dirty="0" smtClean="0">
                <a:ea typeface="ＭＳ Ｐゴシック" pitchFamily="34" charset="-128"/>
              </a:rPr>
              <a:t>Historial de enfermedades de transmisión sexual (incluido el VIH);</a:t>
            </a:r>
          </a:p>
          <a:p>
            <a:pPr marL="166688" lvl="1" indent="-166688">
              <a:buFont typeface="Arial" pitchFamily="34" charset="0"/>
              <a:buChar char="•"/>
            </a:pPr>
            <a:r>
              <a:rPr lang="es-ES_tradnl" dirty="0" smtClean="0">
                <a:ea typeface="ＭＳ Ｐゴシック" pitchFamily="34" charset="-128"/>
              </a:rPr>
              <a:t>Menos de 3 pruebas de Papanicolaou negativas en los 7 años previos; y/o </a:t>
            </a:r>
          </a:p>
          <a:p>
            <a:pPr marL="166688" lvl="1" indent="-166688">
              <a:buFont typeface="Arial" pitchFamily="34" charset="0"/>
              <a:buChar char="•"/>
            </a:pPr>
            <a:r>
              <a:rPr lang="es-ES_tradnl" dirty="0" smtClean="0">
                <a:ea typeface="ＭＳ Ｐゴシック" pitchFamily="34" charset="-128"/>
              </a:rPr>
              <a:t>Hijas de mujeres que durante el embarazo tomaron </a:t>
            </a:r>
            <a:r>
              <a:rPr lang="en-US" dirty="0" smtClean="0">
                <a:ea typeface="ＭＳ Ｐゴシック" pitchFamily="34" charset="-128"/>
              </a:rPr>
              <a:t>dietilestilbestrol</a:t>
            </a:r>
            <a:r>
              <a:rPr lang="en-US" b="1" dirty="0" smtClean="0">
                <a:ea typeface="ＭＳ Ｐゴシック" pitchFamily="34" charset="-128"/>
              </a:rPr>
              <a:t> </a:t>
            </a:r>
            <a:r>
              <a:rPr lang="es-ES_tradnl" dirty="0" smtClean="0">
                <a:ea typeface="ＭＳ Ｐゴシック" pitchFamily="34" charset="-128"/>
              </a:rPr>
              <a:t>(DES)</a:t>
            </a:r>
            <a:endParaRPr lang="es-ES_tradnl" u="sng" dirty="0" smtClean="0">
              <a:solidFill>
                <a:srgbClr val="FF0000"/>
              </a:solidFill>
              <a:ea typeface="ＭＳ Ｐゴシック" pitchFamily="34" charset="-128"/>
              <a:cs typeface="Arial" pitchFamily="34" charset="0"/>
            </a:endParaRPr>
          </a:p>
          <a:p>
            <a:pPr marL="0" indent="0">
              <a:spcAft>
                <a:spcPts val="575"/>
              </a:spcAft>
              <a:buFont typeface="Wingdings" pitchFamily="2" charset="2"/>
              <a:buNone/>
            </a:pPr>
            <a:r>
              <a:rPr lang="es-ES_tradnl" dirty="0" smtClean="0">
                <a:ea typeface="ＭＳ Ｐゴシック" pitchFamily="34" charset="-128"/>
                <a:cs typeface="Arial" pitchFamily="34" charset="0"/>
              </a:rPr>
              <a:t>Usted no paga nada por el examen Papanicolaou, la colección de espécimen y el examen pélvico y clínico de los senos si el médico acepta la asignación</a:t>
            </a:r>
            <a:r>
              <a:rPr lang="es-ES_tradnl" dirty="0" smtClean="0">
                <a:solidFill>
                  <a:srgbClr val="FF0000"/>
                </a:solidFill>
                <a:ea typeface="ＭＳ Ｐゴシック" pitchFamily="34" charset="-128"/>
                <a:cs typeface="Arial" pitchFamily="34" charset="0"/>
              </a:rPr>
              <a:t>.</a:t>
            </a:r>
            <a:endParaRPr lang="es-ES_tradnl" dirty="0" smtClean="0">
              <a:ea typeface="ＭＳ Ｐゴシック" pitchFamily="34" charset="-128"/>
            </a:endParaRPr>
          </a:p>
          <a:p>
            <a:pPr marL="555625" lvl="2" indent="-112713">
              <a:buFont typeface="Arial" pitchFamily="34" charset="0"/>
              <a:buNone/>
            </a:pPr>
            <a:endParaRPr lang="en-US" dirty="0" smtClean="0">
              <a:ea typeface="ＭＳ Ｐゴシック" pitchFamily="34" charset="-128"/>
            </a:endParaRPr>
          </a:p>
          <a:p>
            <a:pPr marL="0" indent="0"/>
            <a:endParaRPr lang="en-US" dirty="0" smtClean="0">
              <a:ea typeface="ＭＳ Ｐゴシック" pitchFamily="34" charset="-128"/>
            </a:endParaRPr>
          </a:p>
        </p:txBody>
      </p:sp>
      <p:sp>
        <p:nvSpPr>
          <p:cNvPr id="87046"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A7545F0-6753-4678-A5E8-497059522395}" type="slidenum">
              <a:rPr lang="en-US" smtClean="0"/>
              <a:pPr eaLnBrk="1" hangingPunct="1"/>
              <a:t>28</a:t>
            </a:fld>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099" tIns="44260" rIns="90099" bIns="44260" anchor="b"/>
          <a:lstStyle/>
          <a:p>
            <a:pPr algn="r" eaLnBrk="0" hangingPunct="0"/>
            <a:endParaRPr lang="en-US" sz="1200" dirty="0">
              <a:latin typeface="Times New Roman" pitchFamily="18" charset="0"/>
            </a:endParaRPr>
          </a:p>
        </p:txBody>
      </p:sp>
      <p:sp>
        <p:nvSpPr>
          <p:cNvPr id="88067"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099" tIns="44260" rIns="90099" bIns="44260" anchor="b"/>
          <a:lstStyle/>
          <a:p>
            <a:pPr eaLnBrk="0" hangingPunct="0"/>
            <a:endParaRPr lang="en-US" sz="800" i="1" dirty="0">
              <a:latin typeface="Times New Roman" pitchFamily="18" charset="0"/>
            </a:endParaRPr>
          </a:p>
        </p:txBody>
      </p:sp>
      <p:sp>
        <p:nvSpPr>
          <p:cNvPr id="88068"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9" name="Rectangle 5"/>
          <p:cNvSpPr>
            <a:spLocks noGrp="1" noChangeArrowheads="1"/>
          </p:cNvSpPr>
          <p:nvPr>
            <p:ph type="body" idx="1"/>
          </p:nvPr>
        </p:nvSpPr>
        <p:spPr bwMode="auto">
          <a:xfrm>
            <a:off x="914400" y="4343400"/>
            <a:ext cx="52578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n-US" dirty="0" smtClean="0">
                <a:ea typeface="ＭＳ Ｐゴシック" pitchFamily="34" charset="-128"/>
              </a:rPr>
              <a:t>El cáncer de mamas es el cáncer (que no es cáncer de piel) más diagnosticado entre las mujeres y la segunda causa de muerte entre las estadounidenses, después del cáncer de pulmón. Toda mujer está a riesgo y el mismo aumenta con la edad.  El cáncer de mamas también se presenta en los hombres. </a:t>
            </a:r>
          </a:p>
          <a:p>
            <a:pPr marL="0" indent="0">
              <a:buFont typeface="Wingdings" pitchFamily="2" charset="2"/>
              <a:buNone/>
            </a:pPr>
            <a:endParaRPr lang="en-US" dirty="0" smtClean="0">
              <a:ea typeface="ＭＳ Ｐゴシック" pitchFamily="34" charset="-128"/>
            </a:endParaRPr>
          </a:p>
          <a:p>
            <a:pPr marL="0" indent="0">
              <a:buFont typeface="Wingdings" pitchFamily="2" charset="2"/>
              <a:buNone/>
            </a:pPr>
            <a:r>
              <a:rPr lang="en-US" dirty="0" smtClean="0">
                <a:ea typeface="ＭＳ Ｐゴシック" pitchFamily="34" charset="-128"/>
              </a:rPr>
              <a:t>Una mamografía es una radiografía del seno realizada para hacer una detección temprana del cáncer de mamas en aquellas mujeres que no tienen síntomas de la enfermedad. La misma incluye la interpretación del médico de los resultados.</a:t>
            </a:r>
          </a:p>
          <a:p>
            <a:pPr marL="0" indent="0">
              <a:buFont typeface="Wingdings" pitchFamily="2" charset="2"/>
              <a:buNone/>
            </a:pPr>
            <a:endParaRPr lang="en-US" dirty="0" smtClean="0">
              <a:ea typeface="ＭＳ Ｐゴシック" pitchFamily="34" charset="-128"/>
            </a:endParaRPr>
          </a:p>
          <a:p>
            <a:pPr marL="0" indent="0">
              <a:buFont typeface="Wingdings" pitchFamily="2" charset="2"/>
              <a:buNone/>
            </a:pPr>
            <a:r>
              <a:rPr lang="en-US" dirty="0" smtClean="0">
                <a:ea typeface="ＭＳ Ｐゴシック" pitchFamily="34" charset="-128"/>
              </a:rPr>
              <a:t>Medicare cubre una mamografía anual para todas las beneficiarias mayores de 40 años.  También paga por una mamografía de base (de comparación) para las beneficiarias que tienen entre 35 y 39 años.</a:t>
            </a:r>
          </a:p>
          <a:p>
            <a:pPr marL="0" indent="0">
              <a:buFont typeface="Wingdings" pitchFamily="2" charset="2"/>
              <a:buNone/>
            </a:pPr>
            <a:endParaRPr lang="en-US" dirty="0" smtClean="0">
              <a:ea typeface="ＭＳ Ｐゴシック" pitchFamily="34" charset="-128"/>
            </a:endParaRPr>
          </a:p>
          <a:p>
            <a:pPr marL="0" indent="0">
              <a:buFont typeface="Wingdings" pitchFamily="2" charset="2"/>
              <a:buNone/>
            </a:pPr>
            <a:r>
              <a:rPr lang="en-US" dirty="0" smtClean="0">
                <a:ea typeface="ＭＳ Ｐゴシック" pitchFamily="34" charset="-128"/>
              </a:rPr>
              <a:t>Usted  no necesita una orden de su médico para hacerse la mamografía pero el radiólogo le debe enviar los resultados a su médico.</a:t>
            </a:r>
          </a:p>
          <a:p>
            <a:pPr marL="0" indent="0">
              <a:buFont typeface="Wingdings" pitchFamily="2" charset="2"/>
              <a:buNone/>
            </a:pPr>
            <a:endParaRPr lang="en-US" dirty="0" smtClean="0">
              <a:ea typeface="ＭＳ Ｐゴシック" pitchFamily="34" charset="-128"/>
            </a:endParaRPr>
          </a:p>
          <a:p>
            <a:pPr marL="0" indent="0">
              <a:buFont typeface="Wingdings" pitchFamily="2" charset="2"/>
              <a:buNone/>
            </a:pPr>
            <a:r>
              <a:rPr lang="en-US" dirty="0" smtClean="0">
                <a:ea typeface="ＭＳ Ｐゴシック" pitchFamily="34" charset="-128"/>
              </a:rPr>
              <a:t>Si usted tiene el Medicare Original no tiene que haber pagado el deducible ni le cobrarán un copago.</a:t>
            </a:r>
          </a:p>
        </p:txBody>
      </p:sp>
      <p:sp>
        <p:nvSpPr>
          <p:cNvPr id="88070"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BE8E856-213C-4F7A-9B62-5331CBA361E1}" type="slidenum">
              <a:rPr lang="en-US" smtClean="0"/>
              <a:pPr eaLnBrk="1" hangingPunct="1"/>
              <a:t>29</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_tradnl" dirty="0" smtClean="0">
                <a:ea typeface="ＭＳ Ｐゴシック" pitchFamily="34" charset="-128"/>
              </a:rPr>
              <a:t>La Parte B de Medicare cubre los servicios preventivos como los análisis, las visitas de bienestar, las pruebas de laboratorio y las vacunas para ayudar a prevenir, detectar o controlar un problema médico</a:t>
            </a:r>
            <a:r>
              <a:rPr lang="es-ES_tradnl" dirty="0" smtClean="0">
                <a:solidFill>
                  <a:srgbClr val="231F20"/>
                </a:solidFill>
                <a:ea typeface="ＭＳ Ｐゴシック" pitchFamily="34" charset="-128"/>
              </a:rPr>
              <a:t>. </a:t>
            </a:r>
          </a:p>
          <a:p>
            <a:pPr marL="0" indent="0">
              <a:buFont typeface="Wingdings" pitchFamily="2" charset="2"/>
              <a:buNone/>
            </a:pPr>
            <a:r>
              <a:rPr lang="es-ES_tradnl" dirty="0" smtClean="0">
                <a:solidFill>
                  <a:srgbClr val="231F20"/>
                </a:solidFill>
                <a:ea typeface="ＭＳ Ｐゴシック" pitchFamily="34" charset="-128"/>
              </a:rPr>
              <a:t>Los servicios preventivos podrían hacer una detección temprana del problema que es cuando el tratamiento da los mejores resultados. </a:t>
            </a:r>
            <a:endParaRPr lang="es-ES_tradnl" dirty="0" smtClean="0">
              <a:ea typeface="ＭＳ Ｐゴシック" pitchFamily="34" charset="-128"/>
            </a:endParaRPr>
          </a:p>
          <a:p>
            <a:pPr marL="0" indent="0">
              <a:buFont typeface="Wingdings" pitchFamily="2" charset="2"/>
              <a:buNone/>
            </a:pPr>
            <a:r>
              <a:rPr lang="es-ES_tradnl" dirty="0" smtClean="0">
                <a:ea typeface="ＭＳ Ｐゴシック" pitchFamily="34" charset="-128"/>
              </a:rPr>
              <a:t>Usted tiene que tener la Parte B de Medicare para que le cubra estos servicios.</a:t>
            </a:r>
          </a:p>
          <a:p>
            <a:pPr marL="0" indent="0">
              <a:lnSpc>
                <a:spcPct val="110000"/>
              </a:lnSpc>
              <a:spcAft>
                <a:spcPct val="0"/>
              </a:spcAft>
              <a:buFont typeface="Wingdings" pitchFamily="2" charset="2"/>
              <a:buNone/>
            </a:pPr>
            <a:r>
              <a:rPr lang="es-ES_tradnl" dirty="0" smtClean="0">
                <a:ea typeface="ＭＳ Ｐゴシック" pitchFamily="34" charset="-128"/>
              </a:rPr>
              <a:t>Estos servicios son cubiertos sin importar si tiene cobertura de Medicare Original, un Plan de Medicare Advantage u otros planes de Medicare.  Sin embargo, las normas sobre la cantidad que usted debe pagar por los  mismos pueden variar.</a:t>
            </a:r>
            <a:endParaRPr lang="es-ES_tradnl" dirty="0" smtClean="0">
              <a:solidFill>
                <a:srgbClr val="231F20"/>
              </a:solidFill>
              <a:ea typeface="ＭＳ Ｐゴシック" pitchFamily="34" charset="-128"/>
            </a:endParaRPr>
          </a:p>
          <a:p>
            <a:pPr marL="0" indent="0">
              <a:buFont typeface="Wingdings" pitchFamily="2" charset="2"/>
              <a:buNone/>
            </a:pPr>
            <a:r>
              <a:rPr lang="es-ES_tradnl" dirty="0" smtClean="0">
                <a:solidFill>
                  <a:srgbClr val="231F20"/>
                </a:solidFill>
                <a:ea typeface="ＭＳ Ｐゴシック" pitchFamily="34" charset="-128"/>
              </a:rPr>
              <a:t>Hable con su médico sobre cuáles servicios preventivos necesita, si satisface el criterio basado en su edad, género e historia clínica, y qué tan seguido los necesita para mantenerse sano.  </a:t>
            </a:r>
          </a:p>
          <a:p>
            <a:pPr lvl="3">
              <a:buFont typeface="Courier New" pitchFamily="49" charset="0"/>
              <a:buNone/>
            </a:pPr>
            <a:endParaRPr lang="es-ES_tradnl" dirty="0" smtClean="0">
              <a:ea typeface="ＭＳ Ｐゴシック" pitchFamily="34" charset="-128"/>
            </a:endParaRPr>
          </a:p>
          <a:p>
            <a:pPr marL="0" indent="0">
              <a:spcBef>
                <a:spcPts val="600"/>
              </a:spcBef>
              <a:spcAft>
                <a:spcPct val="0"/>
              </a:spcAft>
              <a:buFont typeface="Wingdings" pitchFamily="2" charset="2"/>
              <a:buNone/>
            </a:pPr>
            <a:endParaRPr lang="en-US" dirty="0" smtClean="0">
              <a:ea typeface="ＭＳ Ｐゴシック" pitchFamily="34" charset="-128"/>
            </a:endParaRPr>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E6B8647-2A18-4667-81DB-9DFE4D5FD53E}" type="slidenum">
              <a:rPr lang="en-US" smtClean="0"/>
              <a:pPr eaLnBrk="1" hangingPunct="1"/>
              <a:t>3</a:t>
            </a:fld>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noChangeArrowheads="1"/>
          </p:cNvSpPr>
          <p:nvPr>
            <p:ph type="body" idx="1"/>
          </p:nvPr>
        </p:nvSpPr>
        <p:spPr bwMode="auto">
          <a:xfrm>
            <a:off x="609600" y="4419600"/>
            <a:ext cx="5791200" cy="403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Una mamografía diagnóstica es una radiografía del seno para detectar el cáncer de mamas después de que se haya encontrado un bulto u otras señales o síntomas de cáncer de pecho.</a:t>
            </a:r>
          </a:p>
          <a:p>
            <a:pPr marL="0" indent="0">
              <a:buFont typeface="Wingdings" pitchFamily="2" charset="2"/>
              <a:buNone/>
            </a:pPr>
            <a:r>
              <a:rPr lang="es-ES" dirty="0" smtClean="0">
                <a:ea typeface="ＭＳ Ｐゴシック" pitchFamily="34" charset="-128"/>
              </a:rPr>
              <a:t>Una mamografía diagnóstica es una prueba diagnóstica cubierta por Medicare bajos las siguientes condiciones:</a:t>
            </a:r>
          </a:p>
          <a:p>
            <a:pPr marL="0" indent="0"/>
            <a:r>
              <a:rPr lang="es-ES" dirty="0" smtClean="0">
                <a:ea typeface="ＭＳ Ｐゴシック" pitchFamily="34" charset="-128"/>
              </a:rPr>
              <a:t>Una persona tiene señales y síntomas claros para los que es apropiada una mamografía;</a:t>
            </a:r>
          </a:p>
          <a:p>
            <a:pPr marL="0" indent="0"/>
            <a:r>
              <a:rPr lang="es-ES" dirty="0" smtClean="0">
                <a:ea typeface="ＭＳ Ｐゴシック" pitchFamily="34" charset="-128"/>
              </a:rPr>
              <a:t>Una persona tiene historial de cáncer de pecho; o</a:t>
            </a:r>
          </a:p>
          <a:p>
            <a:pPr marL="0" indent="0"/>
            <a:r>
              <a:rPr lang="es-ES" dirty="0" smtClean="0">
                <a:ea typeface="ＭＳ Ｐゴシック" pitchFamily="34" charset="-128"/>
              </a:rPr>
              <a:t>Una persona es asintomática, pero, según el historial de la persona y otros factores que el médico considera significativos, la opinión del médico es que es apropiada una mamografía.</a:t>
            </a:r>
          </a:p>
          <a:p>
            <a:pPr marL="0" indent="0">
              <a:buFont typeface="Wingdings" pitchFamily="2" charset="2"/>
              <a:buNone/>
            </a:pPr>
            <a:r>
              <a:rPr lang="es-ES" dirty="0" smtClean="0">
                <a:ea typeface="ＭＳ Ｐゴシック" pitchFamily="34" charset="-128"/>
              </a:rPr>
              <a:t>La mamografía de diagnóstico debe ser ordenada por su médico y pueden incluir otras vistas del seno.  Medicare hace distintos pagos para las mamografías diagnósticas. El coseguro o copago y el deducible de Medicare de Parte B aplican para las mamografías diagnósticas. El Medicare paga también otros exámenes de diagnóstico que pudieran necesitarse, tales como una ecografía. </a:t>
            </a:r>
          </a:p>
          <a:p>
            <a:pPr marL="0" indent="0">
              <a:spcBef>
                <a:spcPts val="600"/>
              </a:spcBef>
              <a:spcAft>
                <a:spcPct val="0"/>
              </a:spcAft>
              <a:buFont typeface="Wingdings" pitchFamily="2" charset="2"/>
              <a:buNone/>
            </a:pPr>
            <a:endParaRPr lang="es-ES" dirty="0" smtClean="0">
              <a:ea typeface="ＭＳ Ｐゴシック" pitchFamily="34" charset="-128"/>
            </a:endParaRPr>
          </a:p>
          <a:p>
            <a:pPr marL="0" indent="0">
              <a:spcBef>
                <a:spcPts val="600"/>
              </a:spcBef>
              <a:spcAft>
                <a:spcPct val="0"/>
              </a:spcAft>
              <a:buFont typeface="Wingdings" pitchFamily="2" charset="2"/>
              <a:buNone/>
            </a:pPr>
            <a:endParaRPr lang="es-ES" dirty="0" smtClean="0">
              <a:ea typeface="ＭＳ Ｐゴシック" pitchFamily="34" charset="-128"/>
            </a:endParaRPr>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2FD53FF-9B4D-49AA-BDE0-6DD6D410BE72}" type="slidenum">
              <a:rPr lang="en-US" smtClean="0"/>
              <a:pPr eaLnBrk="1" hangingPunct="1"/>
              <a:t>30</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noChangeArrowheads="1"/>
          </p:cNvSpPr>
          <p:nvPr>
            <p:ph type="body" idx="1"/>
          </p:nvPr>
        </p:nvSpPr>
        <p:spPr bwMode="auto">
          <a:xfrm>
            <a:off x="609600" y="4267200"/>
            <a:ext cx="5791200" cy="3962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Todos los hombres tienen riesgo de detección de cáncer de próstata; sin embargo, las causas del cáncer de próstata no se entienden con claridad todavía. A través de la investigación, se han identificado varios factores que aumentan su riesgo, incluyendo los siguientes:</a:t>
            </a:r>
          </a:p>
          <a:p>
            <a:pPr marL="0" indent="0">
              <a:buFont typeface="Wingdings" pitchFamily="2" charset="2"/>
              <a:buNone/>
            </a:pPr>
            <a:r>
              <a:rPr lang="es-ES" dirty="0" smtClean="0">
                <a:ea typeface="ＭＳ Ｐゴシック" pitchFamily="34" charset="-128"/>
              </a:rPr>
              <a:t>Historial familiar de cáncer de la próstata,</a:t>
            </a:r>
          </a:p>
          <a:p>
            <a:pPr marL="0" indent="0">
              <a:spcBef>
                <a:spcPts val="600"/>
              </a:spcBef>
              <a:spcAft>
                <a:spcPct val="0"/>
              </a:spcAft>
            </a:pPr>
            <a:r>
              <a:rPr lang="es-ES" dirty="0" smtClean="0">
                <a:ea typeface="ＭＳ Ｐゴシック" pitchFamily="34" charset="-128"/>
              </a:rPr>
              <a:t>Hombres de 50 años de edad o más</a:t>
            </a:r>
          </a:p>
          <a:p>
            <a:pPr marL="0" indent="0">
              <a:spcBef>
                <a:spcPts val="600"/>
              </a:spcBef>
              <a:spcAft>
                <a:spcPct val="0"/>
              </a:spcAft>
            </a:pPr>
            <a:r>
              <a:rPr lang="es-ES" dirty="0" smtClean="0">
                <a:ea typeface="ＭＳ Ｐゴシック" pitchFamily="34" charset="-128"/>
              </a:rPr>
              <a:t>Dieta de carne roja y productos lácteos de alto contenido de grasa, y</a:t>
            </a:r>
          </a:p>
          <a:p>
            <a:pPr marL="0" indent="0">
              <a:spcBef>
                <a:spcPts val="600"/>
              </a:spcBef>
              <a:spcAft>
                <a:spcPct val="0"/>
              </a:spcAft>
            </a:pPr>
            <a:r>
              <a:rPr lang="es-ES" dirty="0" smtClean="0">
                <a:ea typeface="ＭＳ Ｐゴシック" pitchFamily="34" charset="-128"/>
              </a:rPr>
              <a:t>Fumar.</a:t>
            </a:r>
          </a:p>
          <a:p>
            <a:pPr marL="0" indent="0">
              <a:spcBef>
                <a:spcPts val="600"/>
              </a:spcBef>
              <a:spcAft>
                <a:spcPct val="0"/>
              </a:spcAft>
              <a:buFont typeface="Wingdings" pitchFamily="2" charset="2"/>
              <a:buNone/>
            </a:pPr>
            <a:r>
              <a:rPr lang="es-ES" dirty="0" smtClean="0">
                <a:ea typeface="ＭＳ Ｐゴシック" pitchFamily="34" charset="-128"/>
              </a:rPr>
              <a:t>Medicare cubre los exámenes de detección del cáncer de la próstata cada 12 meses para los hombres con Medicare de 50 años o mayores (la cobertura comienza el día después de que cumpla 50 años). Los dos exámenes más corrientes que utilizan los médicos para detectar el cáncer de la próstata son el examen de sangre del Antígeno Prostático Específico (PSA por su sigla en inglés) y el examen rectal digital (DRE).  </a:t>
            </a:r>
          </a:p>
          <a:p>
            <a:pPr marL="0" indent="0">
              <a:spcBef>
                <a:spcPts val="600"/>
              </a:spcBef>
              <a:spcAft>
                <a:spcPct val="0"/>
              </a:spcAft>
              <a:buFont typeface="Wingdings" pitchFamily="2" charset="2"/>
              <a:buNone/>
            </a:pPr>
            <a:r>
              <a:rPr lang="es-ES" dirty="0" smtClean="0">
                <a:ea typeface="ＭＳ Ｐゴシック" pitchFamily="34" charset="-128"/>
              </a:rPr>
              <a:t>El examen PSA debe encargarlo un médico. No paga usted nada por el examen de sangre PSA (no hay coseguro ni copago y no hay deducible de Medicare Parte B para este beneficio) aunque puede que aplique un copago en un entrono de paciente ambulatorio de hospital. El deducible y el copago de Medicare Parte B aplican a DRE.</a:t>
            </a:r>
          </a:p>
          <a:p>
            <a:pPr marL="0" indent="0">
              <a:spcBef>
                <a:spcPts val="600"/>
              </a:spcBef>
              <a:spcAft>
                <a:spcPct val="0"/>
              </a:spcAft>
              <a:buFont typeface="Wingdings" pitchFamily="2" charset="2"/>
              <a:buNone/>
            </a:pPr>
            <a:endParaRPr lang="es-ES" dirty="0" smtClean="0">
              <a:ea typeface="ＭＳ Ｐゴシック" pitchFamily="34" charset="-128"/>
            </a:endParaRP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C9DDEA0-6B46-48B4-83BE-FD4807625172}" type="slidenum">
              <a:rPr lang="en-US" smtClean="0"/>
              <a:pPr eaLnBrk="1" hangingPunct="1"/>
              <a:t>31</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 typeface="Wingdings" pitchFamily="2" charset="2"/>
              <a:buNone/>
            </a:pPr>
            <a:r>
              <a:rPr lang="es-ES" dirty="0" smtClean="0">
                <a:ea typeface="ＭＳ Ｐゴシック" pitchFamily="34" charset="-128"/>
              </a:rPr>
              <a:t>1. Luisa le pide a su médico una prueba de detección de VIH. ¿Con qué frecuencia cubre Medicare este examen?: (Seleccione todo lo que aplique.)</a:t>
            </a:r>
          </a:p>
          <a:p>
            <a:pPr marL="228600" indent="-228600">
              <a:buFont typeface="Calibri" pitchFamily="34" charset="0"/>
              <a:buAutoNum type="alphaLcParenR"/>
            </a:pPr>
            <a:r>
              <a:rPr lang="es-ES" dirty="0" smtClean="0">
                <a:ea typeface="ＭＳ Ｐゴシック" pitchFamily="34" charset="-128"/>
              </a:rPr>
              <a:t>Cada 24 meses</a:t>
            </a:r>
          </a:p>
          <a:p>
            <a:pPr marL="228600" indent="-228600">
              <a:buFont typeface="Calibri" pitchFamily="34" charset="0"/>
              <a:buAutoNum type="alphaLcParenR"/>
            </a:pPr>
            <a:r>
              <a:rPr lang="es-ES" dirty="0" smtClean="0">
                <a:ea typeface="ＭＳ Ｐゴシック" pitchFamily="34" charset="-128"/>
              </a:rPr>
              <a:t>Cada 12 meses </a:t>
            </a:r>
          </a:p>
          <a:p>
            <a:pPr marL="228600" indent="-228600">
              <a:buFont typeface="Calibri" pitchFamily="34" charset="0"/>
              <a:buAutoNum type="alphaLcParenR"/>
            </a:pPr>
            <a:r>
              <a:rPr lang="es-ES" dirty="0" smtClean="0">
                <a:ea typeface="ＭＳ Ｐゴシック" pitchFamily="34" charset="-128"/>
              </a:rPr>
              <a:t>Hasta un máximo de 3 veces durante el embarazo</a:t>
            </a:r>
          </a:p>
          <a:p>
            <a:pPr marL="228600" indent="-228600">
              <a:buFont typeface="Calibri" pitchFamily="34" charset="0"/>
              <a:buAutoNum type="alphaLcParenR"/>
            </a:pPr>
            <a:r>
              <a:rPr lang="es-ES" dirty="0" smtClean="0">
                <a:ea typeface="ＭＳ Ｐゴシック" pitchFamily="34" charset="-128"/>
              </a:rPr>
              <a:t>Con la frecuencia con la que lo solicite la paciente</a:t>
            </a:r>
          </a:p>
          <a:p>
            <a:pPr marL="228600" indent="-228600">
              <a:spcBef>
                <a:spcPts val="600"/>
              </a:spcBef>
              <a:spcAft>
                <a:spcPct val="0"/>
              </a:spcAft>
              <a:buFont typeface="Wingdings" pitchFamily="2" charset="2"/>
              <a:buNone/>
            </a:pPr>
            <a:r>
              <a:rPr lang="es-ES" b="1" dirty="0" smtClean="0">
                <a:ea typeface="ＭＳ Ｐゴシック" pitchFamily="34" charset="-128"/>
              </a:rPr>
              <a:t>REPUESTA: </a:t>
            </a:r>
            <a:r>
              <a:rPr lang="es-ES" dirty="0" smtClean="0">
                <a:ea typeface="ＭＳ Ｐゴシック" pitchFamily="34" charset="-128"/>
              </a:rPr>
              <a:t>B y C</a:t>
            </a:r>
            <a:r>
              <a:rPr lang="es-ES" b="1" dirty="0" smtClean="0">
                <a:ea typeface="ＭＳ Ｐゴシック" pitchFamily="34" charset="-128"/>
              </a:rPr>
              <a:t>. </a:t>
            </a:r>
            <a:r>
              <a:rPr lang="es-ES" dirty="0" smtClean="0">
                <a:ea typeface="ＭＳ Ｐゴシック" pitchFamily="34" charset="-128"/>
              </a:rPr>
              <a:t>Medicare cubre las pruebas de VIH para las personas con Medicare que están embarazadas y para las personas que tienen mayor riesgo de infección, incluyendo cualquiera que solicite la prueba. Medicare cubre esta prueba una vez cada 12 meses y hasta un máximo de 3 veces durante el embarazo. (p. 25)</a:t>
            </a:r>
          </a:p>
          <a:p>
            <a:pPr marL="228600" indent="-228600">
              <a:buFont typeface="Wingdings" pitchFamily="2" charset="2"/>
              <a:buAutoNum type="arabicPeriod" startAt="2"/>
            </a:pPr>
            <a:r>
              <a:rPr lang="es-ES" dirty="0" smtClean="0">
                <a:ea typeface="ＭＳ Ｐゴシック" pitchFamily="34" charset="-128"/>
              </a:rPr>
              <a:t>¿Está cubierta la consejería de obesidad sin importar la pérdida de peso?</a:t>
            </a:r>
          </a:p>
          <a:p>
            <a:pPr marL="228600" indent="-228600">
              <a:spcBef>
                <a:spcPts val="600"/>
              </a:spcBef>
              <a:spcAft>
                <a:spcPct val="0"/>
              </a:spcAft>
              <a:buFont typeface="Wingdings" pitchFamily="2" charset="2"/>
              <a:buNone/>
            </a:pPr>
            <a:r>
              <a:rPr lang="es-ES" b="1" dirty="0" smtClean="0">
                <a:ea typeface="ＭＳ Ｐゴシック" pitchFamily="34" charset="-128"/>
              </a:rPr>
              <a:t>RESPUESTA</a:t>
            </a:r>
            <a:r>
              <a:rPr lang="es-ES" dirty="0" smtClean="0">
                <a:ea typeface="ＭＳ Ｐゴシック" pitchFamily="34" charset="-128"/>
              </a:rPr>
              <a:t>: No. En la visita de 6 meses debe de llevarse a cabo una reevaluación de la cantidad de pérdida de peso. Para ser elegible para visitas cara a cara adicionales una vez al mes durante 6 meses adicionales, los beneficiarios deben haber alcanzado una reducción de peso de al menos 6.6 lbs en el transcurso de los primeros 6 meses de terapia intensiva. (p. 26)</a:t>
            </a:r>
          </a:p>
          <a:p>
            <a:pPr marL="228600" indent="-228600">
              <a:spcBef>
                <a:spcPts val="500"/>
              </a:spcBef>
              <a:buFont typeface="Wingdings" pitchFamily="2" charset="2"/>
              <a:buNone/>
            </a:pPr>
            <a:endParaRPr lang="es-ES" dirty="0" smtClean="0">
              <a:ea typeface="ＭＳ Ｐゴシック" pitchFamily="34" charset="-128"/>
            </a:endParaRPr>
          </a:p>
          <a:p>
            <a:pPr marL="228600" indent="-228600">
              <a:spcBef>
                <a:spcPts val="600"/>
              </a:spcBef>
              <a:spcAft>
                <a:spcPct val="0"/>
              </a:spcAft>
              <a:buFont typeface="Wingdings" pitchFamily="2" charset="2"/>
              <a:buNone/>
            </a:pPr>
            <a:endParaRPr lang="es-ES" dirty="0" smtClean="0">
              <a:ea typeface="ＭＳ Ｐゴシック" pitchFamily="34" charset="-128"/>
            </a:endParaRPr>
          </a:p>
          <a:p>
            <a:pPr marL="228600" indent="-228600">
              <a:spcBef>
                <a:spcPts val="600"/>
              </a:spcBef>
              <a:spcAft>
                <a:spcPct val="0"/>
              </a:spcAft>
              <a:buFont typeface="Wingdings" pitchFamily="2" charset="2"/>
              <a:buNone/>
            </a:pPr>
            <a:endParaRPr lang="es-ES" dirty="0" smtClean="0">
              <a:ea typeface="ＭＳ Ｐゴシック" pitchFamily="34" charset="-128"/>
            </a:endParaRPr>
          </a:p>
          <a:p>
            <a:pPr marL="228600" indent="-228600">
              <a:buFont typeface="Wingdings" pitchFamily="2" charset="2"/>
              <a:buNone/>
            </a:pPr>
            <a:endParaRPr lang="es-ES" dirty="0" smtClean="0">
              <a:ea typeface="ＭＳ Ｐゴシック" pitchFamily="34" charset="-128"/>
            </a:endParaRPr>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1B09491-F52A-40F7-8485-79AB0FC32D17}" type="slidenum">
              <a:rPr lang="en-US" smtClean="0"/>
              <a:pPr eaLnBrk="1" hangingPunct="1"/>
              <a:t>32</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La gripe es una enfermedad contagiosa causada por virus de gripe que, generalmente ocurre durante los meses de invierno. Ataca las vías respiratorias de los humanos (nariz, garganta, y pulmones). La gripe puede resultar en neumonía.</a:t>
            </a:r>
          </a:p>
          <a:p>
            <a:pPr marL="0" indent="0">
              <a:buFont typeface="Wingdings" pitchFamily="2" charset="2"/>
              <a:buNone/>
            </a:pPr>
            <a:r>
              <a:rPr lang="es-ES" dirty="0" smtClean="0">
                <a:ea typeface="ＭＳ Ｐゴシック" pitchFamily="34" charset="-128"/>
              </a:rPr>
              <a:t>La enfermedad neumocócica es una infección causada por la bacteria Streptococcus pneumoniae, a la que se llama también neumococo. Los tipos mas corrientes de infecciones causadas por esta bacteria incluyen: infecciones del oído medio, neumonía, infecciones del torrente sanguíneo (bacteremia), infecciones sinusíticas, y meningitis. Mientras que, por lo general, los virus de la gripe atacan durante los meses de invierno, la enfermedad nemocócica se da todo el año.</a:t>
            </a:r>
          </a:p>
          <a:p>
            <a:pPr marL="0" indent="0">
              <a:buFont typeface="Wingdings" pitchFamily="2" charset="2"/>
              <a:buNone/>
            </a:pPr>
            <a:r>
              <a:rPr lang="es-ES" dirty="0" smtClean="0">
                <a:ea typeface="ＭＳ Ｐゴシック" pitchFamily="34" charset="-128"/>
              </a:rPr>
              <a:t>Medicare provee cobertura de una vacuna de virus de gripe por temporada de gripe para todos los beneficiarios.</a:t>
            </a:r>
          </a:p>
          <a:p>
            <a:pPr marL="0" indent="0">
              <a:buFont typeface="Wingdings" pitchFamily="2" charset="2"/>
              <a:buNone/>
            </a:pPr>
            <a:r>
              <a:rPr lang="es-ES" dirty="0" smtClean="0">
                <a:ea typeface="ＭＳ Ｐゴシック" pitchFamily="34" charset="-128"/>
              </a:rPr>
              <a:t>La mayoría de las personas necesitan una sola vacuna de neumonía neumocócia en sus vidas. Medicare cubre vacunas adicionales si su médico decide que es necesario o si hay dudas de si se ha recibido una vacuna en el pasado.</a:t>
            </a:r>
          </a:p>
          <a:p>
            <a:pPr marL="0" indent="0">
              <a:buFont typeface="Wingdings" pitchFamily="2" charset="2"/>
              <a:buNone/>
            </a:pPr>
            <a:r>
              <a:rPr lang="es-ES" dirty="0" smtClean="0">
                <a:ea typeface="ＭＳ Ｐゴシック" pitchFamily="34" charset="-128"/>
              </a:rPr>
              <a:t>Medicare Parte B cubre estas vacunas.</a:t>
            </a:r>
          </a:p>
          <a:p>
            <a:pPr marL="0" indent="0">
              <a:buFont typeface="Wingdings" pitchFamily="2" charset="2"/>
              <a:buNone/>
            </a:pPr>
            <a:r>
              <a:rPr lang="es-ES" dirty="0" smtClean="0">
                <a:ea typeface="ＭＳ Ｐゴシック" pitchFamily="34" charset="-128"/>
              </a:rPr>
              <a:t>Usted no paga coseguro ni deducible de Parte B en Medicare Original si su proveedor de atención médica acepta asignación.</a:t>
            </a:r>
          </a:p>
          <a:p>
            <a:pPr marL="0" indent="0"/>
            <a:endParaRPr lang="es-ES" dirty="0" smtClean="0">
              <a:ea typeface="ＭＳ Ｐゴシック" pitchFamily="34" charset="-128"/>
            </a:endParaRP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B36DFD2-603C-4CBD-838A-958F0FC4574F}" type="slidenum">
              <a:rPr lang="en-US" smtClean="0"/>
              <a:pPr eaLnBrk="1" hangingPunct="1"/>
              <a:t>33</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algn="r" eaLnBrk="0" hangingPunct="0"/>
            <a:endParaRPr lang="en-US" sz="1100" dirty="0">
              <a:latin typeface="Times New Roman" pitchFamily="18" charset="0"/>
            </a:endParaRPr>
          </a:p>
        </p:txBody>
      </p:sp>
      <p:sp>
        <p:nvSpPr>
          <p:cNvPr id="93187"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eaLnBrk="0" hangingPunct="0"/>
            <a:endParaRPr lang="en-US" sz="800" i="1" dirty="0">
              <a:latin typeface="Times New Roman" pitchFamily="18" charset="0"/>
            </a:endParaRPr>
          </a:p>
        </p:txBody>
      </p:sp>
      <p:sp>
        <p:nvSpPr>
          <p:cNvPr id="93188" name="Rectangle 4"/>
          <p:cNvSpPr>
            <a:spLocks noGrp="1" noRot="1" noChangeAspect="1" noChangeArrowheads="1" noTextEdit="1"/>
          </p:cNvSpPr>
          <p:nvPr>
            <p:ph type="sldImg"/>
          </p:nvPr>
        </p:nvSpPr>
        <p:spPr bwMode="auto">
          <a:xfrm>
            <a:off x="1143000"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9" name="Rectangle 5"/>
          <p:cNvSpPr>
            <a:spLocks noGrp="1" noChangeArrowheads="1"/>
          </p:cNvSpPr>
          <p:nvPr>
            <p:ph type="body" idx="1"/>
          </p:nvPr>
        </p:nvSpPr>
        <p:spPr bwMode="auto">
          <a:xfrm>
            <a:off x="609600" y="4343400"/>
            <a:ext cx="5638800" cy="4362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defTabSz="869950">
              <a:spcBef>
                <a:spcPts val="600"/>
              </a:spcBef>
              <a:spcAft>
                <a:spcPct val="0"/>
              </a:spcAft>
              <a:buFont typeface="Wingdings" pitchFamily="2" charset="2"/>
              <a:buNone/>
            </a:pPr>
            <a:r>
              <a:rPr lang="es-ES" dirty="0" smtClean="0">
                <a:ea typeface="ＭＳ Ｐゴシック" pitchFamily="34" charset="-128"/>
              </a:rPr>
              <a:t>La vacuna contra el herpes Zóster está cubierta por los Planes de Medicamentos de Receta de Medicare Parte D. Medicare Parte B no cubre la vacuna contra el herpes Zóster.</a:t>
            </a:r>
          </a:p>
          <a:p>
            <a:pPr marL="0" indent="0" defTabSz="869950">
              <a:spcBef>
                <a:spcPts val="600"/>
              </a:spcBef>
              <a:spcAft>
                <a:spcPct val="0"/>
              </a:spcAft>
              <a:buFont typeface="Wingdings" pitchFamily="2" charset="2"/>
              <a:buNone/>
            </a:pPr>
            <a:r>
              <a:rPr lang="es-ES" dirty="0" smtClean="0">
                <a:ea typeface="ＭＳ Ｐゴシック" pitchFamily="34" charset="-128"/>
              </a:rPr>
              <a:t>El virus responsable de causar la varicela causa también el herpes Zóster.</a:t>
            </a:r>
          </a:p>
          <a:p>
            <a:pPr marL="0" indent="0" defTabSz="869950">
              <a:spcBef>
                <a:spcPts val="600"/>
              </a:spcBef>
              <a:spcAft>
                <a:spcPct val="0"/>
              </a:spcAft>
              <a:buFont typeface="Wingdings" pitchFamily="2" charset="2"/>
              <a:buNone/>
            </a:pPr>
            <a:r>
              <a:rPr lang="es-ES" dirty="0" smtClean="0">
                <a:ea typeface="ＭＳ Ｐゴシック" pitchFamily="34" charset="-128"/>
              </a:rPr>
              <a:t>Las personas que han tenido varicela en el pasado tienen riesgo de desarrollar herpes Zóster porque el virus permanece inactivo en ciertas células nerviosas del cuerpo y pueden activarse más adelante.</a:t>
            </a:r>
          </a:p>
          <a:p>
            <a:pPr marL="0" indent="0" defTabSz="869950">
              <a:spcBef>
                <a:spcPts val="600"/>
              </a:spcBef>
              <a:spcAft>
                <a:spcPct val="0"/>
              </a:spcAft>
              <a:buFont typeface="Wingdings" pitchFamily="2" charset="2"/>
              <a:buNone/>
            </a:pPr>
            <a:r>
              <a:rPr lang="es-ES" dirty="0" smtClean="0">
                <a:ea typeface="ＭＳ Ｐゴシック" pitchFamily="34" charset="-128"/>
              </a:rPr>
              <a:t>Las preguntas acerca del reembolso de los planes de Medicare Parte D deben dirigirse a 1-800-MEDICARE (1-800-633-4227).  Los usuarios de TTY deben llamar al 1-877-486-2048.</a:t>
            </a:r>
          </a:p>
          <a:p>
            <a:pPr marL="0" indent="0" defTabSz="869950"/>
            <a:endParaRPr lang="es-ES" dirty="0" smtClean="0">
              <a:ea typeface="ＭＳ Ｐゴシック" pitchFamily="34" charset="-128"/>
            </a:endParaRPr>
          </a:p>
        </p:txBody>
      </p:sp>
      <p:sp>
        <p:nvSpPr>
          <p:cNvPr id="93190"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D81B343-3108-4796-848D-B30BB540017C}" type="slidenum">
              <a:rPr lang="en-US" smtClean="0"/>
              <a:pPr eaLnBrk="1" hangingPunct="1"/>
              <a:t>34</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algn="r" eaLnBrk="0" hangingPunct="0"/>
            <a:endParaRPr lang="en-US" sz="1100" dirty="0">
              <a:latin typeface="Times New Roman" pitchFamily="18" charset="0"/>
            </a:endParaRPr>
          </a:p>
        </p:txBody>
      </p:sp>
      <p:sp>
        <p:nvSpPr>
          <p:cNvPr id="94211" name="Rectangle 3"/>
          <p:cNvSpPr>
            <a:spLocks noChangeArrowheads="1"/>
          </p:cNvSpPr>
          <p:nvPr/>
        </p:nvSpPr>
        <p:spPr bwMode="auto">
          <a:xfrm>
            <a:off x="0" y="8686800"/>
            <a:ext cx="4419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798" tIns="44603" rIns="90798" bIns="44603" anchor="b"/>
          <a:lstStyle/>
          <a:p>
            <a:pPr eaLnBrk="0" hangingPunct="0"/>
            <a:endParaRPr lang="en-US" sz="800" i="1" dirty="0">
              <a:latin typeface="Times New Roman" pitchFamily="18" charset="0"/>
            </a:endParaRPr>
          </a:p>
        </p:txBody>
      </p:sp>
      <p:sp>
        <p:nvSpPr>
          <p:cNvPr id="94212" name="Rectangle 4"/>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3" name="Rectangle 5"/>
          <p:cNvSpPr>
            <a:spLocks noGrp="1" noChangeArrowheads="1"/>
          </p:cNvSpPr>
          <p:nvPr>
            <p:ph type="body" idx="1"/>
          </p:nvPr>
        </p:nvSpPr>
        <p:spPr bwMode="auto">
          <a:xfrm>
            <a:off x="609600" y="4191000"/>
            <a:ext cx="5410200" cy="449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buFont typeface="Wingdings" pitchFamily="2" charset="2"/>
              <a:buNone/>
            </a:pPr>
            <a:r>
              <a:rPr lang="es-ES" sz="1100" dirty="0" smtClean="0">
                <a:ea typeface="ＭＳ Ｐゴシック" pitchFamily="34" charset="-128"/>
              </a:rPr>
              <a:t>La hepatitis B es una enfermedad grave causada por el virus de hepatitis B (VHB). El virus puede afectar a las personas de toda edad. La hepatitis B ataca el  hígado un puede causar infecciones crónicas (de por vida), resultando en la cirrosis (cicatrices) del hígado, cáncer de hígado, insuficiencia renal, y la muerte.</a:t>
            </a:r>
          </a:p>
          <a:p>
            <a:pPr marL="0" indent="0">
              <a:lnSpc>
                <a:spcPct val="90000"/>
              </a:lnSpc>
              <a:buFont typeface="Wingdings" pitchFamily="2" charset="2"/>
              <a:buNone/>
            </a:pPr>
            <a:r>
              <a:rPr lang="es-ES" sz="1100" dirty="0" smtClean="0">
                <a:ea typeface="ＭＳ Ｐゴシック" pitchFamily="34" charset="-128"/>
              </a:rPr>
              <a:t>Medicare provee cobertura para la vacuna contra la hepatitis B y su administración para los beneficiarios que tengan riesgo intermedio o alto de contraer VHB.</a:t>
            </a:r>
          </a:p>
          <a:p>
            <a:pPr marL="0" indent="0">
              <a:lnSpc>
                <a:spcPct val="90000"/>
              </a:lnSpc>
              <a:buFont typeface="Wingdings" pitchFamily="2" charset="2"/>
              <a:buNone/>
            </a:pPr>
            <a:r>
              <a:rPr lang="es-ES" sz="1100" dirty="0" smtClean="0">
                <a:ea typeface="ＭＳ Ｐゴシック" pitchFamily="34" charset="-128"/>
              </a:rPr>
              <a:t>Los grupos de alto riesgo identificados actualmente incluyen:</a:t>
            </a:r>
          </a:p>
          <a:p>
            <a:pPr marL="0" indent="0">
              <a:lnSpc>
                <a:spcPct val="110000"/>
              </a:lnSpc>
              <a:spcBef>
                <a:spcPts val="600"/>
              </a:spcBef>
              <a:spcAft>
                <a:spcPct val="0"/>
              </a:spcAft>
            </a:pPr>
            <a:r>
              <a:rPr lang="es-ES" sz="1100" dirty="0" smtClean="0">
                <a:ea typeface="ＭＳ Ｐゴシック" pitchFamily="34" charset="-128"/>
              </a:rPr>
              <a:t>Personas con Enfermedad Renal Terminal (ESRD),</a:t>
            </a:r>
          </a:p>
          <a:p>
            <a:pPr marL="0" indent="0">
              <a:lnSpc>
                <a:spcPct val="110000"/>
              </a:lnSpc>
              <a:spcBef>
                <a:spcPts val="600"/>
              </a:spcBef>
              <a:spcAft>
                <a:spcPct val="0"/>
              </a:spcAft>
            </a:pPr>
            <a:r>
              <a:rPr lang="es-ES" sz="1100" dirty="0" smtClean="0">
                <a:ea typeface="ＭＳ Ｐゴシック" pitchFamily="34" charset="-128"/>
              </a:rPr>
              <a:t>Personas con hemofilia que recibieron concentrados de Factor VIII o IX,</a:t>
            </a:r>
          </a:p>
          <a:p>
            <a:pPr marL="0" indent="0">
              <a:lnSpc>
                <a:spcPct val="110000"/>
              </a:lnSpc>
              <a:spcBef>
                <a:spcPts val="600"/>
              </a:spcBef>
              <a:spcAft>
                <a:spcPct val="0"/>
              </a:spcAft>
            </a:pPr>
            <a:r>
              <a:rPr lang="es-ES" sz="1100" dirty="0" smtClean="0">
                <a:ea typeface="ＭＳ Ｐゴシック" pitchFamily="34" charset="-128"/>
              </a:rPr>
              <a:t>Personas con diabetes</a:t>
            </a:r>
          </a:p>
          <a:p>
            <a:pPr marL="0" indent="0">
              <a:lnSpc>
                <a:spcPct val="110000"/>
              </a:lnSpc>
              <a:spcBef>
                <a:spcPts val="600"/>
              </a:spcBef>
              <a:spcAft>
                <a:spcPct val="0"/>
              </a:spcAft>
            </a:pPr>
            <a:r>
              <a:rPr lang="es-ES" sz="1100" dirty="0" smtClean="0">
                <a:ea typeface="ＭＳ Ｐゴシック" pitchFamily="34" charset="-128"/>
              </a:rPr>
              <a:t>Clientes de instituciones para los incapacitados mentales,</a:t>
            </a:r>
          </a:p>
          <a:p>
            <a:pPr marL="0" indent="0">
              <a:lnSpc>
                <a:spcPct val="110000"/>
              </a:lnSpc>
              <a:spcBef>
                <a:spcPts val="600"/>
              </a:spcBef>
              <a:spcAft>
                <a:spcPct val="0"/>
              </a:spcAft>
            </a:pPr>
            <a:r>
              <a:rPr lang="es-ES" sz="1100" dirty="0" smtClean="0">
                <a:ea typeface="ＭＳ Ｐゴシック" pitchFamily="34" charset="-128"/>
              </a:rPr>
              <a:t>Personas que viven en la misma casa que una persona que lleve VHB,</a:t>
            </a:r>
          </a:p>
          <a:p>
            <a:pPr marL="0" indent="0">
              <a:lnSpc>
                <a:spcPct val="110000"/>
              </a:lnSpc>
              <a:spcBef>
                <a:spcPts val="600"/>
              </a:spcBef>
              <a:spcAft>
                <a:spcPct val="0"/>
              </a:spcAft>
            </a:pPr>
            <a:r>
              <a:rPr lang="es-ES" sz="1100" dirty="0" smtClean="0">
                <a:ea typeface="ＭＳ Ｐゴシック" pitchFamily="34" charset="-128"/>
              </a:rPr>
              <a:t>Hombres homosexuales, y</a:t>
            </a:r>
          </a:p>
          <a:p>
            <a:pPr marL="0" indent="0">
              <a:lnSpc>
                <a:spcPct val="110000"/>
              </a:lnSpc>
              <a:spcBef>
                <a:spcPts val="600"/>
              </a:spcBef>
              <a:spcAft>
                <a:spcPct val="0"/>
              </a:spcAft>
            </a:pPr>
            <a:r>
              <a:rPr lang="es-ES" sz="1100" dirty="0" smtClean="0">
                <a:ea typeface="ＭＳ Ｐゴシック" pitchFamily="34" charset="-128"/>
              </a:rPr>
              <a:t>Usuarios de drogas inyectables ilícitas.</a:t>
            </a:r>
          </a:p>
          <a:p>
            <a:pPr marL="0" indent="0">
              <a:lnSpc>
                <a:spcPct val="110000"/>
              </a:lnSpc>
              <a:spcBef>
                <a:spcPts val="600"/>
              </a:spcBef>
              <a:spcAft>
                <a:spcPct val="0"/>
              </a:spcAft>
              <a:buFont typeface="Wingdings" pitchFamily="2" charset="2"/>
              <a:buNone/>
            </a:pPr>
            <a:r>
              <a:rPr lang="es-ES" sz="1100" dirty="0" smtClean="0">
                <a:ea typeface="ＭＳ Ｐゴシック" pitchFamily="34" charset="-128"/>
              </a:rPr>
              <a:t>Los grupos de riesgo intermedio identificados actualmente incluyen :</a:t>
            </a:r>
          </a:p>
          <a:p>
            <a:pPr marL="0" indent="0">
              <a:lnSpc>
                <a:spcPct val="110000"/>
              </a:lnSpc>
              <a:spcBef>
                <a:spcPts val="600"/>
              </a:spcBef>
              <a:spcAft>
                <a:spcPct val="0"/>
              </a:spcAft>
            </a:pPr>
            <a:r>
              <a:rPr lang="es-ES" sz="1100" dirty="0" smtClean="0">
                <a:ea typeface="ＭＳ Ｐゴシック" pitchFamily="34" charset="-128"/>
              </a:rPr>
              <a:t>El personal de las instituciones para los incapacitados del desarrollo, y</a:t>
            </a:r>
          </a:p>
          <a:p>
            <a:pPr marL="0" indent="0">
              <a:lnSpc>
                <a:spcPct val="110000"/>
              </a:lnSpc>
              <a:spcBef>
                <a:spcPts val="600"/>
              </a:spcBef>
              <a:spcAft>
                <a:spcPct val="0"/>
              </a:spcAft>
            </a:pPr>
            <a:r>
              <a:rPr lang="es-ES" sz="1100" dirty="0" smtClean="0">
                <a:ea typeface="ＭＳ Ｐゴシック" pitchFamily="34" charset="-128"/>
              </a:rPr>
              <a:t>Trabajadores de profesiones de atención médica que tienen contacto frecuente con la sangre o fluidos derivados de la sangre durante su trabajo de rutina.</a:t>
            </a:r>
          </a:p>
          <a:p>
            <a:pPr marL="0" indent="0">
              <a:lnSpc>
                <a:spcPct val="110000"/>
              </a:lnSpc>
              <a:spcBef>
                <a:spcPts val="600"/>
              </a:spcBef>
              <a:spcAft>
                <a:spcPct val="0"/>
              </a:spcAft>
              <a:buFont typeface="Wingdings" pitchFamily="2" charset="2"/>
              <a:buNone/>
            </a:pPr>
            <a:r>
              <a:rPr lang="es-ES" sz="1100" dirty="0" smtClean="0">
                <a:ea typeface="ＭＳ Ｐゴシック" pitchFamily="34" charset="-128"/>
              </a:rPr>
              <a:t>Las personas con Medicare Original no pagan copago ni deducible por estas pruebas.   </a:t>
            </a:r>
            <a:endParaRPr lang="es-ES" sz="1000" dirty="0" smtClean="0">
              <a:ea typeface="ＭＳ Ｐゴシック" pitchFamily="34" charset="-128"/>
            </a:endParaRPr>
          </a:p>
          <a:p>
            <a:pPr marL="0" indent="0">
              <a:lnSpc>
                <a:spcPct val="90000"/>
              </a:lnSpc>
            </a:pPr>
            <a:endParaRPr lang="es-ES" sz="1000" dirty="0" smtClean="0">
              <a:ea typeface="ＭＳ Ｐゴシック" pitchFamily="34" charset="-128"/>
            </a:endParaRPr>
          </a:p>
        </p:txBody>
      </p:sp>
      <p:sp>
        <p:nvSpPr>
          <p:cNvPr id="94214" name="Slide Number Placeholder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D03C8AF-822A-4114-A0BB-EF0E7F98D04A}" type="slidenum">
              <a:rPr lang="en-US" smtClean="0"/>
              <a:pPr eaLnBrk="1" hangingPunct="1"/>
              <a:t>35</a:t>
            </a:fld>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lnSpc>
                <a:spcPct val="90000"/>
              </a:lnSpc>
              <a:spcBef>
                <a:spcPts val="500"/>
              </a:spcBef>
              <a:buFont typeface="Calibri" pitchFamily="34" charset="0"/>
              <a:buAutoNum type="arabicPeriod"/>
            </a:pPr>
            <a:r>
              <a:rPr lang="es-ES" sz="1000" dirty="0" smtClean="0">
                <a:ea typeface="ＭＳ Ｐゴシック" pitchFamily="34" charset="-128"/>
              </a:rPr>
              <a:t>¿Cuál de las siguientes vacunas NO está cubierta por Medicare Parte B?</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neumocócica</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la gripe</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el Herpes Zóster</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la hepatitis B</a:t>
            </a:r>
          </a:p>
          <a:p>
            <a:pPr marL="228600" indent="-228600">
              <a:lnSpc>
                <a:spcPct val="90000"/>
              </a:lnSpc>
              <a:spcBef>
                <a:spcPts val="600"/>
              </a:spcBef>
              <a:spcAft>
                <a:spcPct val="0"/>
              </a:spcAft>
              <a:buFont typeface="Wingdings" pitchFamily="2" charset="2"/>
              <a:buNone/>
            </a:pPr>
            <a:r>
              <a:rPr lang="es-ES" b="1" dirty="0" smtClean="0">
                <a:ea typeface="ＭＳ Ｐゴシック" pitchFamily="34" charset="-128"/>
              </a:rPr>
              <a:t>RESPUESTA: </a:t>
            </a:r>
            <a:r>
              <a:rPr lang="es-ES" dirty="0" smtClean="0">
                <a:ea typeface="ＭＳ Ｐゴシック" pitchFamily="34" charset="-128"/>
              </a:rPr>
              <a:t>C</a:t>
            </a:r>
            <a:r>
              <a:rPr lang="es-ES" b="1" dirty="0" smtClean="0">
                <a:ea typeface="ＭＳ Ｐゴシック" pitchFamily="34" charset="-128"/>
              </a:rPr>
              <a:t>. </a:t>
            </a:r>
            <a:r>
              <a:rPr lang="es-ES" dirty="0" smtClean="0">
                <a:ea typeface="ＭＳ Ｐゴシック" pitchFamily="34" charset="-128"/>
              </a:rPr>
              <a:t>La vacuna contra el Herpes Zóster está cubierta por los Planes de Medicamentos de Receta de Medicare Parte D. Medicare Parte B no cubre la vacuna contra el Herpes Zóster. (p. 33-35)</a:t>
            </a:r>
          </a:p>
          <a:p>
            <a:pPr marL="228600" indent="-228600">
              <a:lnSpc>
                <a:spcPct val="90000"/>
              </a:lnSpc>
              <a:spcBef>
                <a:spcPts val="500"/>
              </a:spcBef>
              <a:buFont typeface="Calibri" pitchFamily="34" charset="0"/>
              <a:buAutoNum type="arabicPeriod"/>
            </a:pPr>
            <a:r>
              <a:rPr lang="es-ES" sz="1000" dirty="0" smtClean="0">
                <a:ea typeface="ＭＳ Ｐゴシック" pitchFamily="34" charset="-128"/>
              </a:rPr>
              <a:t>¿Cuál de las siguientes vacunas está cubierta anualmente, por regla general? </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neumocócica</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la gripe</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el Herpes Zóster</a:t>
            </a:r>
          </a:p>
          <a:p>
            <a:pPr marL="463550" lvl="1" indent="-228600">
              <a:lnSpc>
                <a:spcPct val="90000"/>
              </a:lnSpc>
              <a:spcBef>
                <a:spcPts val="500"/>
              </a:spcBef>
              <a:buFont typeface="Calibri" pitchFamily="34" charset="0"/>
              <a:buAutoNum type="alphaLcParenR"/>
            </a:pPr>
            <a:r>
              <a:rPr lang="es-ES" dirty="0" smtClean="0">
                <a:ea typeface="ＭＳ Ｐゴシック" pitchFamily="34" charset="-128"/>
              </a:rPr>
              <a:t>Vacuna contra la hepatitis B</a:t>
            </a:r>
          </a:p>
          <a:p>
            <a:pPr marL="228600" indent="-228600">
              <a:lnSpc>
                <a:spcPct val="90000"/>
              </a:lnSpc>
              <a:spcBef>
                <a:spcPts val="600"/>
              </a:spcBef>
              <a:spcAft>
                <a:spcPct val="0"/>
              </a:spcAft>
              <a:buFont typeface="Wingdings" pitchFamily="2" charset="2"/>
              <a:buNone/>
            </a:pPr>
            <a:r>
              <a:rPr lang="es-ES" b="1" dirty="0" smtClean="0">
                <a:ea typeface="ＭＳ Ｐゴシック" pitchFamily="34" charset="-128"/>
              </a:rPr>
              <a:t>RESPUESTA: </a:t>
            </a:r>
            <a:r>
              <a:rPr lang="es-ES" dirty="0" smtClean="0">
                <a:ea typeface="ＭＳ Ｐゴシック" pitchFamily="34" charset="-128"/>
              </a:rPr>
              <a:t>B. La vacuna contra la gripe está cubierta una vez cada temporada de gripe. Debe vacunarse contra la gripe cada año porque los virus de la gripe cambian. La vacuna se actualiza anualmente con los virus de gripe más recientes. (p. 33)</a:t>
            </a:r>
          </a:p>
          <a:p>
            <a:pPr marL="228600" indent="-228600">
              <a:lnSpc>
                <a:spcPct val="90000"/>
              </a:lnSpc>
            </a:pPr>
            <a:endParaRPr lang="es-ES" dirty="0" smtClean="0">
              <a:ea typeface="ＭＳ Ｐゴシック" pitchFamily="34" charset="-128"/>
            </a:endParaRPr>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44EAE8D-C3E7-4AE4-A4E6-E7B1B5EE5CB9}" type="slidenum">
              <a:rPr lang="en-US" smtClean="0"/>
              <a:pPr eaLnBrk="1" hangingPunct="1"/>
              <a:t>36</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a:bodyPr>
          <a:lstStyle/>
          <a:p>
            <a:pPr marL="0" indent="0">
              <a:lnSpc>
                <a:spcPct val="80000"/>
              </a:lnSpc>
              <a:buFont typeface="Wingdings" pitchFamily="2" charset="2"/>
              <a:buNone/>
              <a:defRPr/>
            </a:pPr>
            <a:r>
              <a:rPr lang="es-ES" sz="1100" dirty="0" smtClean="0">
                <a:ea typeface="ＭＳ Ｐゴシック" pitchFamily="34" charset="-128"/>
              </a:rPr>
              <a:t>El uso del tabaco sigue siendo la causa principal de enfermedades y muerte prevenibles en los Estados Unidos. El fumar puede contribuir a y empeorar las enfermedades cardiacas, los ataques, la enfermedad pulmonar, el cáncer, la diabetes, la hipertensión, la osteoporosis, la degeneración macular, los aneurismas aórticos abdominales y las cataratas. El fumar daña casi cada uno de los órganos del cuerpo y disminuye de forma general la salud de los fumadores.</a:t>
            </a:r>
          </a:p>
          <a:p>
            <a:pPr marL="0" indent="0">
              <a:lnSpc>
                <a:spcPct val="80000"/>
              </a:lnSpc>
              <a:buFont typeface="Wingdings" pitchFamily="2" charset="2"/>
              <a:buNone/>
              <a:defRPr/>
            </a:pPr>
            <a:r>
              <a:rPr lang="es-ES" sz="1100" dirty="0" smtClean="0">
                <a:ea typeface="ＭＳ Ｐゴシック" pitchFamily="34" charset="-128"/>
              </a:rPr>
              <a:t>Medicare cubrirá la consejería para prevenir el uso del tabaco para beneficiarios ambulatorios y hospitalizados:  </a:t>
            </a:r>
          </a:p>
          <a:p>
            <a:pPr marL="0" indent="0">
              <a:lnSpc>
                <a:spcPct val="80000"/>
              </a:lnSpc>
              <a:buFont typeface="Arial" pitchFamily="34" charset="0"/>
              <a:buChar char="•"/>
              <a:defRPr/>
            </a:pPr>
            <a:r>
              <a:rPr lang="es-ES" sz="1100" dirty="0" smtClean="0">
                <a:ea typeface="ＭＳ Ｐゴシック" pitchFamily="34" charset="-128"/>
              </a:rPr>
              <a:t>Que utilizan tabaco, sin importar si tienen señales o síntomas de enfermedades relacionadas con el tabaco;</a:t>
            </a:r>
          </a:p>
          <a:p>
            <a:pPr marL="0" indent="0">
              <a:lnSpc>
                <a:spcPct val="80000"/>
              </a:lnSpc>
              <a:buFont typeface="Arial" pitchFamily="34" charset="0"/>
              <a:buChar char="•"/>
              <a:defRPr/>
            </a:pPr>
            <a:r>
              <a:rPr lang="es-ES" sz="1100" dirty="0" smtClean="0">
                <a:ea typeface="ＭＳ Ｐゴシック" pitchFamily="34" charset="-128"/>
              </a:rPr>
              <a:t>Que están competentes y alertas cuando se provee la consejería; y</a:t>
            </a:r>
          </a:p>
          <a:p>
            <a:pPr marL="0" indent="0">
              <a:lnSpc>
                <a:spcPct val="80000"/>
              </a:lnSpc>
              <a:buFont typeface="Arial" pitchFamily="34" charset="0"/>
              <a:buChar char="•"/>
              <a:defRPr/>
            </a:pPr>
            <a:r>
              <a:rPr lang="es-ES" sz="1100" dirty="0" smtClean="0">
                <a:ea typeface="ＭＳ Ｐゴシック" pitchFamily="34" charset="-128"/>
              </a:rPr>
              <a:t>Cuya consejería está provista por un médico calificado u otro profesional reconocido por Medicare.</a:t>
            </a:r>
          </a:p>
          <a:p>
            <a:pPr marL="0" indent="0">
              <a:lnSpc>
                <a:spcPct val="80000"/>
              </a:lnSpc>
              <a:buFont typeface="Wingdings" pitchFamily="2" charset="2"/>
              <a:buNone/>
              <a:defRPr/>
            </a:pPr>
            <a:r>
              <a:rPr lang="es-ES" sz="1100" dirty="0" smtClean="0">
                <a:ea typeface="ＭＳ Ｐゴシック" pitchFamily="34" charset="-128"/>
              </a:rPr>
              <a:t>Medicare cubre dos intentos de dejar de fumar al año. Cada intento puede incluir hasta cuatro sesiones de consejería, y el beneficio anual total cubre hasta ocho sesiones en un periodo de 12 meses.</a:t>
            </a:r>
          </a:p>
          <a:p>
            <a:pPr marL="0" indent="0">
              <a:lnSpc>
                <a:spcPct val="80000"/>
              </a:lnSpc>
              <a:buFont typeface="Wingdings" pitchFamily="2" charset="2"/>
              <a:buNone/>
              <a:defRPr/>
            </a:pPr>
            <a:r>
              <a:rPr lang="es-ES" sz="1100" dirty="0" smtClean="0">
                <a:ea typeface="ＭＳ Ｐゴシック" pitchFamily="34" charset="-128"/>
              </a:rPr>
              <a:t>Los servicios de dejar de fumar tabaco pueden proporcionarse en el hospital o como paciente ambulatorio. Sin embargo, los servicios de consejería para dejar de fumar no se cubren si la razón principal de la estancia de hospital es dejar de usar tabaco. </a:t>
            </a:r>
          </a:p>
          <a:p>
            <a:pPr marL="0" indent="0">
              <a:lnSpc>
                <a:spcPct val="80000"/>
              </a:lnSpc>
              <a:buFont typeface="Wingdings" pitchFamily="2" charset="2"/>
              <a:buNone/>
              <a:defRPr/>
            </a:pPr>
            <a:r>
              <a:rPr lang="es-ES" sz="1100" dirty="0" smtClean="0">
                <a:ea typeface="ＭＳ Ｐゴシック" pitchFamily="34" charset="-128"/>
              </a:rPr>
              <a:t>Debe recibir la consejería de un proveedor de Medicare calificado (médico, ayudante de médico, enfermera especializada, enfermera clínica especialista, o psicólogo clínico).</a:t>
            </a:r>
          </a:p>
          <a:p>
            <a:pPr marL="0" indent="0">
              <a:lnSpc>
                <a:spcPct val="80000"/>
              </a:lnSpc>
              <a:buFont typeface="Wingdings" pitchFamily="2" charset="2"/>
              <a:buNone/>
              <a:defRPr/>
            </a:pPr>
            <a:r>
              <a:rPr lang="es-ES" sz="1100" dirty="0" smtClean="0">
                <a:ea typeface="ＭＳ Ｐゴシック" pitchFamily="34" charset="-128"/>
              </a:rPr>
              <a:t>Tanto el copago como el deducible se perdonan para los beneficiarios que no presentan síntomas de enfermedades relacionadas con el tabaco pero tienen historial de uso de tabaco y se les cobra consejería de dejar de usar tabaco para la prevención. El copago y deducible perdonados no aplican actualmente a otros códigos de consejería de dejar de usar tabaco que se cobran a Medicare. El copago y el deducible aplican si se ha diagnosticado que el beneficiario tiene una enfermedad relacionada con el tabaco o una condición médica adversa que se ha relacionado con el uso del tabaco, o que está tomando un agente terapéutico cuyo metabolismo o cantidad de dosis está afectada por el uso del tabaco.</a:t>
            </a:r>
          </a:p>
          <a:p>
            <a:pPr marL="0" indent="0">
              <a:lnSpc>
                <a:spcPct val="80000"/>
              </a:lnSpc>
              <a:buFont typeface="Wingdings" pitchFamily="2" charset="2"/>
              <a:buNone/>
              <a:defRPr/>
            </a:pPr>
            <a:r>
              <a:rPr lang="es-ES" sz="1100" dirty="0" smtClean="0">
                <a:ea typeface="ＭＳ Ｐゴシック" pitchFamily="34" charset="-128"/>
              </a:rPr>
              <a:t>Puede que aplique un copago en un entorno de paciente ambulatorio de hospital. Medicare no cubre servicios de dejar de usar tabaco si el dejar de usar tabaco es la razón principal de la estancia hospitalaria del paciente.  </a:t>
            </a:r>
          </a:p>
          <a:p>
            <a:pPr marL="0" indent="0">
              <a:lnSpc>
                <a:spcPct val="80000"/>
              </a:lnSpc>
              <a:buFont typeface="Wingdings" pitchFamily="2" charset="2"/>
              <a:buNone/>
              <a:defRPr/>
            </a:pPr>
            <a:r>
              <a:rPr lang="es-ES" sz="1100" dirty="0" smtClean="0">
                <a:ea typeface="ＭＳ Ｐゴシック" pitchFamily="34" charset="-128"/>
              </a:rPr>
              <a:t>Hay muchos medicamentos disponibles para ayudarlo a dejar de fumar, como los parches de nicotina, y es posible que estos medicamentos estén cubiertos por su Plan de Medicamentos de Receta de Medicare Parte D.</a:t>
            </a:r>
          </a:p>
          <a:p>
            <a:pPr marL="0" indent="0">
              <a:lnSpc>
                <a:spcPct val="80000"/>
              </a:lnSpc>
              <a:defRPr/>
            </a:pPr>
            <a:endParaRPr lang="es-ES" sz="1000" dirty="0" smtClean="0">
              <a:ea typeface="ＭＳ Ｐゴシック" pitchFamily="34" charset="-128"/>
            </a:endParaRP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83EA1E2-B032-4531-91D7-DCB3453BB876}" type="slidenum">
              <a:rPr lang="en-US" smtClean="0"/>
              <a:pPr eaLnBrk="1" hangingPunct="1"/>
              <a:t>37</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xfrm>
            <a:off x="609600" y="4343400"/>
            <a:ext cx="5791200" cy="4318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El beneficio educativo de Medicare para las personas con una enfermedad renal crónica en la etapa IV no se considera un servicio preventivo, sin embargo queremos que usted sepa de este beneficio importante.</a:t>
            </a:r>
          </a:p>
          <a:p>
            <a:pPr marL="0" indent="0">
              <a:buFont typeface="Wingdings" pitchFamily="2" charset="2"/>
              <a:buNone/>
            </a:pPr>
            <a:r>
              <a:rPr lang="es-ES" dirty="0" smtClean="0">
                <a:ea typeface="ＭＳ Ｐゴシック" pitchFamily="34" charset="-128"/>
              </a:rPr>
              <a:t>Una persona con una enfermedad renal crónica en la etapa IV tiene una daño renal avanzado y probablemente necesitará diálisis o un trasplante renal en un futuro cercano.  </a:t>
            </a:r>
          </a:p>
          <a:p>
            <a:pPr marL="0" indent="0">
              <a:buFont typeface="Wingdings" pitchFamily="2" charset="2"/>
              <a:buNone/>
            </a:pPr>
            <a:r>
              <a:rPr lang="es-ES" dirty="0" smtClean="0">
                <a:ea typeface="ＭＳ Ｐゴシック" pitchFamily="34" charset="-128"/>
              </a:rPr>
              <a:t>La Parte B de Medicare le cubre hasta seis sesiones de servicios educativos sobre las enfermedades renales si usted tiene una enfermedad renal crónica en la etapa IV y su médico lo deriva para este servicio. </a:t>
            </a:r>
          </a:p>
          <a:p>
            <a:pPr marL="0" indent="0">
              <a:buFont typeface="Wingdings" pitchFamily="2" charset="2"/>
              <a:buNone/>
            </a:pPr>
            <a:r>
              <a:rPr lang="es-ES" dirty="0" smtClean="0">
                <a:ea typeface="ＭＳ Ｐゴシック" pitchFamily="34" charset="-128"/>
              </a:rPr>
              <a:t>El propósito de estos servicios es brindarle información sobre:</a:t>
            </a:r>
          </a:p>
          <a:p>
            <a:pPr marL="0" indent="0"/>
            <a:r>
              <a:rPr lang="es-ES" dirty="0" smtClean="0">
                <a:ea typeface="ＭＳ Ｐゴシック" pitchFamily="34" charset="-128"/>
              </a:rPr>
              <a:t>Cómo controlar su condición para ayudar a demorar la necesidad de terapia de reemplazo renal (como la diálisis o el trasplante de riñón);</a:t>
            </a:r>
          </a:p>
          <a:p>
            <a:pPr marL="0" indent="0"/>
            <a:r>
              <a:rPr lang="es-ES" dirty="0" smtClean="0">
                <a:ea typeface="ＭＳ Ｐゴシック" pitchFamily="34" charset="-128"/>
              </a:rPr>
              <a:t>Cómo prevenir las complicaciones de la insuficiencia renal, y</a:t>
            </a:r>
          </a:p>
          <a:p>
            <a:pPr marL="0" indent="0"/>
            <a:r>
              <a:rPr lang="es-ES" dirty="0" smtClean="0">
                <a:ea typeface="ＭＳ Ｐゴシック" pitchFamily="34" charset="-128"/>
              </a:rPr>
              <a:t>Todas las opciones de tratamiento para que puede tomar una decisión informada sobre su atención médica según se relaciona con la enfermedad renal. </a:t>
            </a:r>
          </a:p>
          <a:p>
            <a:pPr marL="0" indent="0">
              <a:buFont typeface="Wingdings" pitchFamily="2" charset="2"/>
              <a:buNone/>
            </a:pPr>
            <a:r>
              <a:rPr lang="es-ES" dirty="0" smtClean="0">
                <a:ea typeface="ＭＳ Ｐゴシック" pitchFamily="34" charset="-128"/>
              </a:rPr>
              <a:t>Usted paga el 20% de la cantidad aprobada por Medicare y el deducible de la Parte B.</a:t>
            </a:r>
          </a:p>
          <a:p>
            <a:pPr marL="0" indent="0"/>
            <a:endParaRPr lang="es-ES" dirty="0" smtClean="0">
              <a:ea typeface="ＭＳ Ｐゴシック" pitchFamily="34" charset="-128"/>
            </a:endParaRPr>
          </a:p>
          <a:p>
            <a:pPr marL="0" indent="0">
              <a:spcBef>
                <a:spcPts val="600"/>
              </a:spcBef>
              <a:spcAft>
                <a:spcPct val="0"/>
              </a:spcAft>
              <a:buFont typeface="Wingdings" pitchFamily="2" charset="2"/>
              <a:buNone/>
            </a:pPr>
            <a:endParaRPr lang="es-ES" dirty="0" smtClean="0">
              <a:ea typeface="ＭＳ Ｐゴシック" pitchFamily="34" charset="-128"/>
            </a:endParaRPr>
          </a:p>
        </p:txBody>
      </p:sp>
      <p:sp>
        <p:nvSpPr>
          <p:cNvPr id="97284" name="Slide Number Placeholder 3"/>
          <p:cNvSpPr>
            <a:spLocks noGrp="1"/>
          </p:cNvSpPr>
          <p:nvPr>
            <p:ph type="sldNum" sz="quarter" idx="5"/>
          </p:nvPr>
        </p:nvSpPr>
        <p:spPr bwMode="auto">
          <a:xfrm>
            <a:off x="3884613" y="8685213"/>
            <a:ext cx="29718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52" tIns="45877" rIns="91752" bIns="45877"/>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CDD2769-2CA6-43F1-8F81-AA0FCB7FB979}" type="slidenum">
              <a:rPr lang="en-US" smtClean="0"/>
              <a:pPr eaLnBrk="1" hangingPunct="1"/>
              <a:t>38</a:t>
            </a:fld>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spcBef>
                <a:spcPts val="600"/>
              </a:spcBef>
              <a:buFont typeface="Calibri" pitchFamily="34" charset="0"/>
              <a:buAutoNum type="arabicPeriod"/>
            </a:pPr>
            <a:r>
              <a:rPr lang="es-ES" dirty="0" smtClean="0">
                <a:ea typeface="ＭＳ Ｐゴシック" pitchFamily="34" charset="-128"/>
              </a:rPr>
              <a:t>¿Cuántas sesiones de </a:t>
            </a:r>
            <a:r>
              <a:rPr lang="es-ES" b="1" dirty="0" smtClean="0">
                <a:ea typeface="ＭＳ Ｐゴシック" pitchFamily="34" charset="-128"/>
              </a:rPr>
              <a:t>consejería</a:t>
            </a:r>
            <a:r>
              <a:rPr lang="es-ES" dirty="0" smtClean="0">
                <a:ea typeface="ＭＳ Ｐゴシック" pitchFamily="34" charset="-128"/>
              </a:rPr>
              <a:t> de dejar de fumar cubre Medicare por cada periodo de 12 meses? </a:t>
            </a:r>
          </a:p>
          <a:p>
            <a:pPr marL="463550" lvl="1" indent="-228600">
              <a:spcBef>
                <a:spcPts val="600"/>
              </a:spcBef>
              <a:buFont typeface="Calibri" pitchFamily="34" charset="0"/>
              <a:buAutoNum type="alphaLcParenR"/>
            </a:pPr>
            <a:r>
              <a:rPr lang="es-ES" dirty="0" smtClean="0">
                <a:ea typeface="ＭＳ Ｐゴシック" pitchFamily="34" charset="-128"/>
              </a:rPr>
              <a:t>Un intento de dejar de fumar con hasta 8 sesiones de consejería (un total de 8)</a:t>
            </a:r>
          </a:p>
          <a:p>
            <a:pPr marL="463550" lvl="1" indent="-228600">
              <a:spcBef>
                <a:spcPts val="600"/>
              </a:spcBef>
              <a:buFont typeface="Calibri" pitchFamily="34" charset="0"/>
              <a:buAutoNum type="alphaLcParenR"/>
            </a:pPr>
            <a:r>
              <a:rPr lang="es-ES" dirty="0" smtClean="0">
                <a:ea typeface="ＭＳ Ｐゴシック" pitchFamily="34" charset="-128"/>
              </a:rPr>
              <a:t>Dos intentos de dejar de fumar con hasta 4 sesiones de consejería cada uno (un total de 8)</a:t>
            </a:r>
          </a:p>
          <a:p>
            <a:pPr marL="463550" lvl="1" indent="-228600">
              <a:spcBef>
                <a:spcPts val="600"/>
              </a:spcBef>
              <a:buFont typeface="Calibri" pitchFamily="34" charset="0"/>
              <a:buAutoNum type="alphaLcParenR"/>
            </a:pPr>
            <a:r>
              <a:rPr lang="es-ES" dirty="0" smtClean="0">
                <a:ea typeface="ＭＳ Ｐゴシック" pitchFamily="34" charset="-128"/>
              </a:rPr>
              <a:t>Dos intentos de dejar de fumar con hasta 8 sesiones de consejería cada una (un total de 16)</a:t>
            </a:r>
          </a:p>
          <a:p>
            <a:pPr marL="463550" lvl="1" indent="-228600">
              <a:spcBef>
                <a:spcPts val="600"/>
              </a:spcBef>
              <a:buFont typeface="Calibri" pitchFamily="34" charset="0"/>
              <a:buAutoNum type="alphaLcParenR"/>
            </a:pPr>
            <a:r>
              <a:rPr lang="es-ES" dirty="0" smtClean="0">
                <a:ea typeface="ＭＳ Ｐゴシック" pitchFamily="34" charset="-128"/>
              </a:rPr>
              <a:t>Tres intentos de dejar de fumar con hasta 4 sesiones de consejería cada una (un total de 12)</a:t>
            </a:r>
          </a:p>
          <a:p>
            <a:pPr marL="228600" indent="-228600">
              <a:spcBef>
                <a:spcPts val="600"/>
              </a:spcBef>
              <a:spcAft>
                <a:spcPct val="0"/>
              </a:spcAft>
              <a:buFont typeface="Calibri" pitchFamily="34" charset="0"/>
              <a:buNone/>
            </a:pPr>
            <a:r>
              <a:rPr lang="es-ES" b="1" dirty="0" smtClean="0">
                <a:ea typeface="ＭＳ Ｐゴシック" pitchFamily="34" charset="-128"/>
              </a:rPr>
              <a:t>RESPUESTA: </a:t>
            </a:r>
            <a:r>
              <a:rPr lang="es-ES" dirty="0" smtClean="0">
                <a:ea typeface="ＭＳ Ｐゴシック" pitchFamily="34" charset="-128"/>
              </a:rPr>
              <a:t>B. Medicare cubre dos intentos de dejar de fumar al año. Cada intento puede incluir hasta 4 sesiones de consejería, y el beneficio anual total cubre hasta 8 sesiones en un periodo de 12 meses. (p. 37)</a:t>
            </a:r>
          </a:p>
          <a:p>
            <a:pPr marL="228600" indent="-228600">
              <a:spcBef>
                <a:spcPts val="600"/>
              </a:spcBef>
              <a:spcAft>
                <a:spcPct val="0"/>
              </a:spcAft>
              <a:buFont typeface="Calibri" pitchFamily="34" charset="0"/>
              <a:buNone/>
            </a:pPr>
            <a:r>
              <a:rPr lang="es-ES" dirty="0" smtClean="0">
                <a:ea typeface="ＭＳ Ｐゴシック" pitchFamily="34" charset="-128"/>
              </a:rPr>
              <a:t>2. Jorge tiene enfermedad renal de etapa IV y desea aprovecharse del beneficio de educación de enfermedad renal de Medicare. Sabe que la Parte B cubre hasta seis sesiones de educación, pero quiere saber cuánto va a pagar por este servicio. ¿Qué porción de la tarifa tiene responsabilidad de pagar?</a:t>
            </a:r>
            <a:r>
              <a:rPr lang="es-ES" b="1" dirty="0" smtClean="0">
                <a:ea typeface="ＭＳ Ｐゴシック" pitchFamily="34" charset="-128"/>
              </a:rPr>
              <a:t> </a:t>
            </a:r>
          </a:p>
          <a:p>
            <a:pPr marL="228600" indent="-228600">
              <a:spcBef>
                <a:spcPts val="600"/>
              </a:spcBef>
              <a:spcAft>
                <a:spcPct val="0"/>
              </a:spcAft>
              <a:buFont typeface="Calibri" pitchFamily="34" charset="0"/>
              <a:buNone/>
            </a:pPr>
            <a:r>
              <a:rPr lang="es-ES" b="1" dirty="0" smtClean="0">
                <a:ea typeface="ＭＳ Ｐゴシック" pitchFamily="34" charset="-128"/>
              </a:rPr>
              <a:t>RESPUESTA: </a:t>
            </a:r>
            <a:r>
              <a:rPr lang="es-ES" dirty="0" smtClean="0">
                <a:ea typeface="ＭＳ Ｐゴシック" pitchFamily="34" charset="-128"/>
              </a:rPr>
              <a:t>Jorge tiene que pagar el 20% de la cantidad aprobada por Medicare, y el deducible de Parte B aplica. (p. 38)  </a:t>
            </a:r>
          </a:p>
          <a:p>
            <a:pPr marL="228600" indent="-228600"/>
            <a:endParaRPr lang="es-ES" dirty="0" smtClean="0">
              <a:ea typeface="ＭＳ Ｐゴシック" pitchFamily="34" charset="-128"/>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24B0CB7-259C-4D66-B232-CCE1D428C9DF}" type="slidenum">
              <a:rPr lang="en-US" smtClean="0"/>
              <a:pPr eaLnBrk="1" hangingPunct="1"/>
              <a:t>39</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1143000" y="7620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noChangeArrowheads="1"/>
          </p:cNvSpPr>
          <p:nvPr>
            <p:ph type="body" idx="1"/>
          </p:nvPr>
        </p:nvSpPr>
        <p:spPr bwMode="auto">
          <a:xfrm>
            <a:off x="609600" y="4267200"/>
            <a:ext cx="5548313" cy="4037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Wingdings" pitchFamily="2" charset="2"/>
              <a:buNone/>
            </a:pPr>
            <a:r>
              <a:rPr lang="es-ES" dirty="0" smtClean="0">
                <a:ea typeface="ＭＳ Ｐゴシック" pitchFamily="34" charset="-128"/>
              </a:rPr>
              <a:t>Lo que usted paga en el 2013 por los servicios preventivos si está inscrito en el Medicare Original.</a:t>
            </a:r>
          </a:p>
          <a:p>
            <a:pPr marL="0" indent="0">
              <a:buFont typeface="Wingdings" pitchFamily="2" charset="2"/>
              <a:buNone/>
            </a:pPr>
            <a:r>
              <a:rPr lang="es-ES" dirty="0" smtClean="0">
                <a:ea typeface="ＭＳ Ｐゴシック" pitchFamily="34" charset="-128"/>
              </a:rPr>
              <a:t>Si tiene el Medicare Original, usted no tendrá que pagar por la mayoría de los servicios preventivos si los obtiene de un médico u otro proveedor que acepte la asignación.</a:t>
            </a:r>
          </a:p>
          <a:p>
            <a:pPr marL="0" indent="0">
              <a:spcBef>
                <a:spcPts val="600"/>
              </a:spcBef>
              <a:spcAft>
                <a:spcPct val="0"/>
              </a:spcAft>
            </a:pPr>
            <a:r>
              <a:rPr lang="es-ES" dirty="0" smtClean="0">
                <a:ea typeface="ＭＳ Ｐゴシック" pitchFamily="34" charset="-128"/>
              </a:rPr>
              <a:t>La asignación</a:t>
            </a:r>
            <a:r>
              <a:rPr lang="es-ES" b="1" i="1" dirty="0" smtClean="0">
                <a:ea typeface="ＭＳ Ｐゴシック" pitchFamily="34" charset="-128"/>
              </a:rPr>
              <a:t> </a:t>
            </a:r>
            <a:r>
              <a:rPr lang="es-ES" dirty="0" smtClean="0">
                <a:ea typeface="ＭＳ Ｐゴシック" pitchFamily="34" charset="-128"/>
              </a:rPr>
              <a:t>es un acuerdo firmado por su médico, proveedor o abastecedor con Medicare, por el cual aceptan que Medicare les pague directamente, la cantidad aprobada por Medicare como pago completo por los servicios cubiertos y de no cobrarle más que el deducible y coseguro de Medicare.</a:t>
            </a:r>
          </a:p>
          <a:p>
            <a:pPr marL="0" indent="0">
              <a:buFont typeface="Wingdings" pitchFamily="2" charset="2"/>
              <a:buNone/>
            </a:pPr>
            <a:r>
              <a:rPr lang="es-ES" dirty="0" smtClean="0">
                <a:ea typeface="ＭＳ Ｐゴシック" pitchFamily="34" charset="-128"/>
              </a:rPr>
              <a:t>Por algunos servicios preventivos, usted no tendrá que pagar nada. Sin embargo, si su médico u otro proveedor de atención médica lleva a cabo pruebas o servicios adicionales durante la misma visita que no están cubiertos bajo los beneficios preventivos, es posible que tenga usted que pagar un copago y que aplique el deducible de Parte B. Más adelante, este módulo hablará de los servicios preventivos que requieren copago. </a:t>
            </a:r>
            <a:endParaRPr lang="es-ES" b="1" dirty="0" smtClean="0">
              <a:ea typeface="ＭＳ Ｐゴシック" pitchFamily="34" charset="-128"/>
            </a:endParaRPr>
          </a:p>
          <a:p>
            <a:pPr marL="0" indent="0">
              <a:spcBef>
                <a:spcPts val="613"/>
              </a:spcBef>
              <a:spcAft>
                <a:spcPct val="0"/>
              </a:spcAft>
              <a:buFont typeface="Wingdings" pitchFamily="2" charset="2"/>
              <a:buNone/>
            </a:pPr>
            <a:r>
              <a:rPr lang="es-ES" dirty="0" smtClean="0">
                <a:ea typeface="ＭＳ Ｐゴシック" pitchFamily="34" charset="-128"/>
              </a:rPr>
              <a:t>Si está usted en un Plan de Medicare Advantage u otro plan de Medicare y recibe servicios preventivos cubiertos por Medicare, es posible que tenga que hacer copagos.</a:t>
            </a:r>
          </a:p>
          <a:p>
            <a:pPr marL="0" indent="0">
              <a:spcBef>
                <a:spcPts val="613"/>
              </a:spcBef>
              <a:spcAft>
                <a:spcPct val="0"/>
              </a:spcAft>
              <a:buFont typeface="Wingdings" pitchFamily="2" charset="2"/>
              <a:buNone/>
            </a:pPr>
            <a:endParaRPr lang="es-ES" dirty="0" smtClean="0">
              <a:ea typeface="ＭＳ Ｐゴシック" pitchFamily="34" charset="-128"/>
            </a:endParaRPr>
          </a:p>
          <a:p>
            <a:pPr marL="0" indent="0">
              <a:spcBef>
                <a:spcPts val="613"/>
              </a:spcBef>
              <a:spcAft>
                <a:spcPct val="0"/>
              </a:spcAft>
              <a:buFont typeface="Wingdings" pitchFamily="2" charset="2"/>
              <a:buNone/>
            </a:pPr>
            <a:endParaRPr lang="es-ES" dirty="0" smtClean="0">
              <a:ea typeface="ＭＳ Ｐゴシック" pitchFamily="34" charset="-128"/>
            </a:endParaRPr>
          </a:p>
        </p:txBody>
      </p:sp>
      <p:sp>
        <p:nvSpPr>
          <p:cNvPr id="62468"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87FD2EF-CDEC-4507-A5B9-DB354C2339F7}" type="slidenum">
              <a:rPr lang="en-US" smtClean="0"/>
              <a:pPr eaLnBrk="1" hangingPunct="1"/>
              <a:t>4</a:t>
            </a:fld>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D558D96-FD58-4A58-B6A0-C53E963D7EF6}" type="slidenum">
              <a:rPr lang="en-US" smtClean="0"/>
              <a:pPr eaLnBrk="1" hangingPunct="1"/>
              <a:t>40</a:t>
            </a:fld>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61A8821-D794-4CF9-A47C-DF7A351C8358}" type="slidenum">
              <a:rPr lang="en-US" smtClean="0"/>
              <a:pPr eaLnBrk="1" hangingPunct="1"/>
              <a:t>41</a:t>
            </a:fld>
            <a:endParaRPr lang="en-US" dirty="0" smtClean="0"/>
          </a:p>
        </p:txBody>
      </p:sp>
      <p:sp>
        <p:nvSpPr>
          <p:cNvPr id="100356" name="Notes Placeholder 1"/>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pitchFamily="34"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FFC110C-DD41-4EE6-B557-EF1D251911F0}" type="slidenum">
              <a:rPr lang="en-US" smtClean="0"/>
              <a:pPr eaLnBrk="1" hangingPunct="1"/>
              <a:t>42</a:t>
            </a:fld>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F6893BC-5954-4D6F-AF6D-2B34BED07719}" type="slidenum">
              <a:rPr lang="en-US" smtClean="0"/>
              <a:pPr eaLnBrk="1" hangingPunct="1"/>
              <a:t>43</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1157288" y="784225"/>
            <a:ext cx="4567237"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016FB441-94A6-442A-AC96-5C644AD8509F}" type="slidenum">
              <a:rPr lang="en-US" smtClean="0"/>
              <a:pPr eaLnBrk="1" hangingPunct="1"/>
              <a:t>44</a:t>
            </a:fld>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7D06430-BF6A-42FC-9B27-05D8598CEACE}" type="slidenum">
              <a:rPr lang="en-US" smtClean="0"/>
              <a:pPr eaLnBrk="1" hangingPunct="1"/>
              <a:t>45</a:t>
            </a:fld>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1AD097E-4089-4755-ADB2-C3BBEDC0E2E7}" type="slidenum">
              <a:rPr lang="en-US" smtClean="0"/>
              <a:pPr eaLnBrk="1" hangingPunct="1"/>
              <a:t>46</a:t>
            </a:fld>
            <a:endParaRPr lang="en-US" dirty="0" smtClean="0"/>
          </a:p>
        </p:txBody>
      </p:sp>
      <p:sp>
        <p:nvSpPr>
          <p:cNvPr id="105476" name="Notes Placeholder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pitchFamily="34"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F4768F0-24F0-40C2-A8DC-2A1A6C2311FE}" type="slidenum">
              <a:rPr lang="en-US" smtClean="0"/>
              <a:pPr eaLnBrk="1" hangingPunct="1"/>
              <a:t>47</a:t>
            </a:fld>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67CEA7F-0F13-4232-919A-6FD27DBCEB2E}" type="slidenum">
              <a:rPr lang="en-US" smtClean="0"/>
              <a:pPr eaLnBrk="1" hangingPunct="1"/>
              <a:t>48</a:t>
            </a:fld>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xfrm>
            <a:off x="1144588" y="685800"/>
            <a:ext cx="4570412"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xfrm>
            <a:off x="857250" y="4343400"/>
            <a:ext cx="5143500" cy="4113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0">
              <a:spcBef>
                <a:spcPts val="563"/>
              </a:spcBef>
              <a:buFont typeface="Wingdings" pitchFamily="2" charset="2"/>
              <a:buNone/>
            </a:pPr>
            <a:r>
              <a:rPr lang="es-ES" dirty="0" smtClean="0">
                <a:ea typeface="ＭＳ Ｐゴシック" pitchFamily="34" charset="-128"/>
              </a:rPr>
              <a:t>Este módulo de entrenamiento está provisto por el Programa Nacional de Entrenamiento de Medicare. Si tiene preguntas sobre los materiales de entrenamiento, mande un correo electrónico a </a:t>
            </a:r>
            <a:r>
              <a:rPr lang="es-ES" dirty="0" smtClean="0">
                <a:ea typeface="ＭＳ Ｐゴシック" pitchFamily="34" charset="-128"/>
                <a:hlinkClick r:id="rId3"/>
              </a:rPr>
              <a:t>training@cms.hhs.gov</a:t>
            </a:r>
            <a:r>
              <a:rPr lang="es-ES" dirty="0" smtClean="0">
                <a:ea typeface="ＭＳ Ｐゴシック" pitchFamily="34" charset="-128"/>
              </a:rPr>
              <a:t>. Para ver todos los materiales disponibles del Programa Nacional de Entrenamiento de CMS o para suscribirse a nuestra lista de correo electrónico, visite </a:t>
            </a:r>
            <a:r>
              <a:rPr lang="es-ES" dirty="0" smtClean="0">
                <a:ea typeface="ＭＳ Ｐゴシック" pitchFamily="34" charset="-128"/>
                <a:hlinkClick r:id="rId4"/>
              </a:rPr>
              <a:t>www.cms.gov/Outreach-and-Education/Training/CMSNationalTrainingProgram</a:t>
            </a:r>
            <a:r>
              <a:rPr lang="es-ES" dirty="0" smtClean="0">
                <a:ea typeface="ＭＳ Ｐゴシック" pitchFamily="34" charset="-128"/>
              </a:rPr>
              <a:t>.</a:t>
            </a:r>
          </a:p>
          <a:p>
            <a:pPr indent="0">
              <a:spcBef>
                <a:spcPts val="563"/>
              </a:spcBef>
            </a:pPr>
            <a:endParaRPr lang="es-ES" dirty="0" smtClean="0">
              <a:ea typeface="ＭＳ Ｐゴシック" pitchFamily="34" charset="-128"/>
            </a:endParaRP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FF0B88D-7076-4AB3-A8DC-5B00C5DA096B}" type="slidenum">
              <a:rPr lang="en-US" smtClean="0">
                <a:solidFill>
                  <a:srgbClr val="000000"/>
                </a:solidFill>
              </a:rPr>
              <a:pPr eaLnBrk="1" hangingPunct="1"/>
              <a:t>49</a:t>
            </a:fld>
            <a:endParaRPr lang="en-US" dirty="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xfrm>
            <a:off x="609600" y="4191000"/>
            <a:ext cx="5562600" cy="4470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spcBef>
                <a:spcPts val="300"/>
              </a:spcBef>
              <a:spcAft>
                <a:spcPct val="0"/>
              </a:spcAft>
              <a:buFont typeface="Wingdings" pitchFamily="2" charset="2"/>
              <a:buNone/>
            </a:pPr>
            <a:r>
              <a:rPr lang="es-ES" dirty="0" smtClean="0">
                <a:ea typeface="ＭＳ Ｐゴシック" pitchFamily="34" charset="-128"/>
              </a:rPr>
              <a:t>La visita preventiva denominada “Bienvenido a Medicare” es una buena manera de actualizarse con los análisis importantes,  la vacunas y para revisar su historia clínica. Se ofrece una sola vez dentro de los primeros 12 meses de tener la Parte B de Medicare.</a:t>
            </a:r>
          </a:p>
          <a:p>
            <a:pPr marL="0" lvl="1" indent="0">
              <a:lnSpc>
                <a:spcPct val="90000"/>
              </a:lnSpc>
              <a:spcBef>
                <a:spcPts val="300"/>
              </a:spcBef>
              <a:spcAft>
                <a:spcPct val="0"/>
              </a:spcAft>
              <a:buFont typeface="Calibri" pitchFamily="34" charset="0"/>
              <a:buNone/>
            </a:pPr>
            <a:r>
              <a:rPr lang="es-ES" dirty="0" smtClean="0">
                <a:ea typeface="ＭＳ Ｐゴシック" pitchFamily="34" charset="-128"/>
              </a:rPr>
              <a:t>Durante la visita su médico:</a:t>
            </a:r>
          </a:p>
          <a:p>
            <a:pPr marL="0" lvl="1" indent="0" eaLnBrk="1" hangingPunct="1">
              <a:spcBef>
                <a:spcPts val="288"/>
              </a:spcBef>
              <a:buFont typeface="Wingdings" pitchFamily="2" charset="2"/>
              <a:buChar char="§"/>
            </a:pPr>
            <a:r>
              <a:rPr lang="es-ES" dirty="0" smtClean="0">
                <a:ea typeface="ＭＳ Ｐゴシック" pitchFamily="34" charset="-128"/>
                <a:cs typeface="Arial" pitchFamily="34" charset="0"/>
              </a:rPr>
              <a:t>Revisará su historia clínica y social</a:t>
            </a:r>
          </a:p>
          <a:p>
            <a:pPr marL="0" lvl="1" indent="0" eaLnBrk="1" hangingPunct="1">
              <a:spcBef>
                <a:spcPts val="288"/>
              </a:spcBef>
              <a:buFont typeface="Wingdings" pitchFamily="2" charset="2"/>
              <a:buChar char="§"/>
            </a:pPr>
            <a:r>
              <a:rPr lang="es-ES" dirty="0" smtClean="0">
                <a:ea typeface="ＭＳ Ｐゴシック" pitchFamily="34" charset="-128"/>
                <a:cs typeface="Arial" pitchFamily="34" charset="0"/>
              </a:rPr>
              <a:t>Controlará su altura, peso, índice de masa corporal y presión</a:t>
            </a:r>
          </a:p>
          <a:p>
            <a:pPr marL="0" lvl="1" indent="0" eaLnBrk="1" hangingPunct="1">
              <a:spcBef>
                <a:spcPts val="288"/>
              </a:spcBef>
              <a:buFont typeface="Wingdings" pitchFamily="2" charset="2"/>
              <a:buChar char="§"/>
            </a:pPr>
            <a:r>
              <a:rPr lang="es-ES" dirty="0" smtClean="0">
                <a:ea typeface="ＭＳ Ｐゴシック" pitchFamily="34" charset="-128"/>
                <a:cs typeface="Arial" pitchFamily="34" charset="0"/>
              </a:rPr>
              <a:t>Le hará un examen de la vista</a:t>
            </a:r>
          </a:p>
          <a:p>
            <a:pPr marL="0" lvl="1" indent="0" eaLnBrk="1" hangingPunct="1">
              <a:spcBef>
                <a:spcPts val="288"/>
              </a:spcBef>
              <a:buFont typeface="Wingdings" pitchFamily="2" charset="2"/>
              <a:buChar char="§"/>
            </a:pPr>
            <a:r>
              <a:rPr lang="es-ES" dirty="0" smtClean="0">
                <a:ea typeface="ＭＳ Ｐゴシック" pitchFamily="34" charset="-128"/>
                <a:cs typeface="Arial" pitchFamily="34" charset="0"/>
              </a:rPr>
              <a:t>Le hablará de los factores de riesgo de la depresión</a:t>
            </a:r>
          </a:p>
          <a:p>
            <a:pPr marL="166688" lvl="2" indent="-166688">
              <a:lnSpc>
                <a:spcPct val="90000"/>
              </a:lnSpc>
              <a:spcBef>
                <a:spcPts val="300"/>
              </a:spcBef>
              <a:spcAft>
                <a:spcPct val="0"/>
              </a:spcAft>
              <a:buFont typeface="Wingdings" pitchFamily="2" charset="2"/>
              <a:buChar char="§"/>
            </a:pPr>
            <a:r>
              <a:rPr lang="es-ES" dirty="0" smtClean="0">
                <a:ea typeface="ＭＳ Ｐゴシック" pitchFamily="34" charset="-128"/>
              </a:rPr>
              <a:t>Repasará su habilidad funcional y su nivel de seguridad, lo cual significa que le hará una evaluación de pérdida de audición, habilidad de llevar a cabo actividades de vida diaria con éxito, riesgo de caerse, y seguridad en el hogar. </a:t>
            </a:r>
          </a:p>
          <a:p>
            <a:pPr marL="0" lvl="1" indent="0">
              <a:buFont typeface="Calibri" pitchFamily="34" charset="0"/>
              <a:buNone/>
            </a:pPr>
            <a:r>
              <a:rPr lang="es-ES" dirty="0" smtClean="0">
                <a:ea typeface="ＭＳ Ｐゴシック" pitchFamily="34" charset="-128"/>
              </a:rPr>
              <a:t>Recibirá consejos sobre cómo prevenir enfermedades, mejorar su salud y mantenerse sano. También recibirá un plan por escrito (como una lista de cotejo) diciéndole cuáles exámenes y servicios preventivos necesita. </a:t>
            </a:r>
          </a:p>
          <a:p>
            <a:pPr marL="0" lvl="1" indent="0">
              <a:buFont typeface="Calibri" pitchFamily="34" charset="0"/>
              <a:buNone/>
            </a:pPr>
            <a:r>
              <a:rPr lang="es-ES" dirty="0" smtClean="0">
                <a:ea typeface="ＭＳ Ｐゴシック" pitchFamily="34" charset="-128"/>
              </a:rPr>
              <a:t>Su médico puede ordenarle otros exámenes cubiertos por Medicare si recibe el referido como resultado de la visita “Bienvenido a Medicare”.</a:t>
            </a:r>
          </a:p>
          <a:p>
            <a:pPr marL="0" lvl="1" indent="0">
              <a:buFont typeface="Calibri" pitchFamily="34" charset="0"/>
              <a:buNone/>
            </a:pPr>
            <a:r>
              <a:rPr lang="es-ES" dirty="0" smtClean="0">
                <a:ea typeface="ＭＳ Ｐゴシック" pitchFamily="34" charset="-128"/>
              </a:rPr>
              <a:t>Si su médico acepta la asignación, usted no paga por los servicios.</a:t>
            </a:r>
            <a:endParaRPr lang="es-ES" sz="600" dirty="0" smtClean="0">
              <a:ea typeface="ＭＳ Ｐゴシック" pitchFamily="34" charset="-128"/>
            </a:endParaRPr>
          </a:p>
          <a:p>
            <a:pPr marL="0" indent="0">
              <a:spcBef>
                <a:spcPts val="600"/>
              </a:spcBef>
              <a:spcAft>
                <a:spcPct val="0"/>
              </a:spcAft>
              <a:buFont typeface="Wingdings" pitchFamily="2" charset="2"/>
              <a:buNone/>
            </a:pPr>
            <a:r>
              <a:rPr lang="es-ES" b="1" dirty="0" smtClean="0">
                <a:ea typeface="ＭＳ Ｐゴシック" pitchFamily="34" charset="-128"/>
              </a:rPr>
              <a:t>IMPORTANTE: </a:t>
            </a:r>
            <a:r>
              <a:rPr lang="es-ES" dirty="0" smtClean="0">
                <a:ea typeface="ＭＳ Ｐゴシック" pitchFamily="34" charset="-128"/>
              </a:rPr>
              <a:t>Este examen es una visita preventiva y no una “revisión médica de rutina.” La visita de Bienvenida a Medicare no incluye los exámenes de laboratorio.</a:t>
            </a:r>
            <a:endParaRPr lang="es-ES" b="1" dirty="0" smtClean="0">
              <a:ea typeface="ＭＳ Ｐゴシック" pitchFamily="34" charset="-128"/>
            </a:endParaRPr>
          </a:p>
          <a:p>
            <a:pPr marL="0" indent="0">
              <a:spcBef>
                <a:spcPts val="600"/>
              </a:spcBef>
              <a:spcAft>
                <a:spcPct val="0"/>
              </a:spcAft>
              <a:buFont typeface="Wingdings" pitchFamily="2" charset="2"/>
              <a:buNone/>
            </a:pPr>
            <a:endParaRPr lang="es-ES" dirty="0" smtClean="0">
              <a:ea typeface="ＭＳ Ｐゴシック" pitchFamily="34" charset="-128"/>
            </a:endParaRPr>
          </a:p>
          <a:p>
            <a:pPr marL="0" lvl="1" indent="0">
              <a:lnSpc>
                <a:spcPct val="110000"/>
              </a:lnSpc>
              <a:spcBef>
                <a:spcPts val="300"/>
              </a:spcBef>
              <a:spcAft>
                <a:spcPct val="0"/>
              </a:spcAft>
              <a:buFont typeface="Calibri" pitchFamily="34" charset="0"/>
              <a:buNone/>
            </a:pPr>
            <a:endParaRPr lang="es-ES" dirty="0" smtClean="0">
              <a:ea typeface="ＭＳ Ｐゴシック" pitchFamily="34" charset="-128"/>
            </a:endParaRPr>
          </a:p>
          <a:p>
            <a:pPr marL="0" lvl="1" indent="0">
              <a:lnSpc>
                <a:spcPct val="90000"/>
              </a:lnSpc>
            </a:pPr>
            <a:endParaRPr lang="es-ES" dirty="0" smtClean="0">
              <a:ea typeface="ＭＳ Ｐゴシック" pitchFamily="34" charset="-128"/>
            </a:endParaRPr>
          </a:p>
          <a:p>
            <a:pPr marL="0" lvl="1" indent="0">
              <a:lnSpc>
                <a:spcPct val="90000"/>
              </a:lnSpc>
              <a:buFont typeface="Calibri" pitchFamily="34" charset="0"/>
              <a:buNone/>
            </a:pPr>
            <a:endParaRPr lang="es-ES" dirty="0" smtClean="0">
              <a:ea typeface="ＭＳ Ｐゴシック" pitchFamily="34" charset="-128"/>
            </a:endParaRPr>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FD1FA16-7488-48B9-9AB0-25AC0B850FE7}" type="slidenum">
              <a:rPr lang="en-US" smtClean="0"/>
              <a:pPr eaLnBrk="1" hangingPunct="1"/>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xfrm>
            <a:off x="609600" y="4495800"/>
            <a:ext cx="5562600" cy="4392613"/>
          </a:xfrm>
        </p:spPr>
        <p:txBody>
          <a:bodyPr/>
          <a:lstStyle/>
          <a:p>
            <a:pPr>
              <a:buFont typeface="Wingdings" pitchFamily="2" charset="2"/>
              <a:buNone/>
              <a:defRPr/>
            </a:pPr>
            <a:r>
              <a:rPr lang="es-ES" dirty="0" smtClean="0"/>
              <a:t>Una vez que haya tenido la Parte B de Medicare por más de 12 meses, puede tener la visita de bienestar anual para desarrollar o actualizar un plan d de prevención individual.  Medicare cubre una visita de bienestar anual cada 12 meses. </a:t>
            </a:r>
            <a:endParaRPr lang="en-US" dirty="0" smtClean="0"/>
          </a:p>
          <a:p>
            <a:pPr>
              <a:buFont typeface="Wingdings" pitchFamily="2" charset="2"/>
              <a:buNone/>
              <a:defRPr/>
            </a:pPr>
            <a:r>
              <a:rPr lang="es-ES" dirty="0" smtClean="0"/>
              <a:t>No necesita hacer la visita preventiva “Bienvenido a Medicare” antes de su visita de bienestar anual, pero si usted tuvo la visita preventiva “Bienvenido a Medicare,” tendrá que esperar 12 meses antes de poder tener la primera visita de bienestar anual. </a:t>
            </a:r>
            <a:endParaRPr lang="en-US" dirty="0" smtClean="0"/>
          </a:p>
          <a:p>
            <a:pPr>
              <a:buFont typeface="Wingdings" pitchFamily="2" charset="2"/>
              <a:buNone/>
              <a:defRPr/>
            </a:pPr>
            <a:r>
              <a:rPr lang="es-ES" dirty="0" smtClean="0"/>
              <a:t>Medicare cubre una Visita de Bienestar Anual (AWV) incluyendo Servicios de Plan de Prevención Personalizado (PPPS) sin cobrarle nada para que pueda cooperar con su médico para desarrollar y actualizar un plan de prevención personalizado. Este nuevo beneficio proporcionará un enfoque continuo en la prevención que puede adaptarse a medida que cambien sus necesidades de salud.</a:t>
            </a:r>
            <a:endParaRPr lang="en-US" dirty="0" smtClean="0"/>
          </a:p>
          <a:p>
            <a:pPr>
              <a:buFont typeface="Wingdings" pitchFamily="2" charset="2"/>
              <a:buNone/>
              <a:defRPr/>
            </a:pPr>
            <a:r>
              <a:rPr lang="es-ES" dirty="0" smtClean="0"/>
              <a:t>Usted no paga por este examen si su médico acepta la asignación.</a:t>
            </a:r>
            <a:endParaRPr lang="en-US" dirty="0" smtClean="0"/>
          </a:p>
          <a:p>
            <a:pPr>
              <a:buFont typeface="Wingdings" pitchFamily="2" charset="2"/>
              <a:buNone/>
              <a:defRPr/>
            </a:pPr>
            <a:r>
              <a:rPr lang="es-ES" b="1" dirty="0" smtClean="0"/>
              <a:t>IMPORTANTE: </a:t>
            </a:r>
            <a:r>
              <a:rPr lang="es-ES" dirty="0" smtClean="0"/>
              <a:t>La AWV es una visita de bienestar preventiva y</a:t>
            </a:r>
            <a:r>
              <a:rPr lang="es-ES" b="1" dirty="0" smtClean="0"/>
              <a:t> no </a:t>
            </a:r>
            <a:r>
              <a:rPr lang="es-ES" dirty="0" smtClean="0"/>
              <a:t>es una “revisión médica de rutina</a:t>
            </a:r>
            <a:r>
              <a:rPr lang="es-ES" b="1" dirty="0" smtClean="0"/>
              <a:t>.</a:t>
            </a:r>
            <a:endParaRPr lang="en-US" dirty="0" smtClean="0"/>
          </a:p>
          <a:p>
            <a:pPr marL="0" indent="0">
              <a:lnSpc>
                <a:spcPct val="70000"/>
              </a:lnSpc>
              <a:buFont typeface="Wingdings" pitchFamily="2" charset="2"/>
              <a:buNone/>
              <a:defRPr/>
            </a:pPr>
            <a:endParaRPr lang="es-ES" dirty="0" smtClean="0">
              <a:ea typeface="ＭＳ Ｐゴシック" pitchFamily="34" charset="-128"/>
            </a:endParaRPr>
          </a:p>
          <a:p>
            <a:pPr marL="0" indent="0">
              <a:spcBef>
                <a:spcPts val="600"/>
              </a:spcBef>
              <a:spcAft>
                <a:spcPct val="0"/>
              </a:spcAft>
              <a:buFont typeface="Wingdings" pitchFamily="2" charset="2"/>
              <a:buNone/>
              <a:defRPr/>
            </a:pPr>
            <a:endParaRPr lang="es-ES" dirty="0" smtClean="0">
              <a:ea typeface="ＭＳ Ｐゴシック" pitchFamily="34" charset="-128"/>
            </a:endParaRPr>
          </a:p>
          <a:p>
            <a:pPr marL="0" indent="0">
              <a:spcBef>
                <a:spcPts val="600"/>
              </a:spcBef>
              <a:spcAft>
                <a:spcPct val="0"/>
              </a:spcAft>
              <a:buFont typeface="Wingdings" pitchFamily="2" charset="2"/>
              <a:buNone/>
              <a:defRPr/>
            </a:pPr>
            <a:endParaRPr lang="es-ES" dirty="0" smtClean="0">
              <a:ea typeface="ＭＳ Ｐゴシック" pitchFamily="34" charset="-128"/>
            </a:endParaRPr>
          </a:p>
          <a:p>
            <a:pPr marL="0" indent="0">
              <a:spcBef>
                <a:spcPts val="600"/>
              </a:spcBef>
              <a:spcAft>
                <a:spcPct val="0"/>
              </a:spcAft>
              <a:buFont typeface="Wingdings" pitchFamily="2" charset="2"/>
              <a:buNone/>
              <a:defRPr/>
            </a:pPr>
            <a:endParaRPr lang="es-ES" dirty="0" smtClean="0">
              <a:ea typeface="ＭＳ Ｐゴシック" pitchFamily="34" charset="-128"/>
            </a:endParaRPr>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D27A47DF-297E-4122-ABAE-2B69887C1E78}" type="slidenum">
              <a:rPr lang="en-US" smtClean="0"/>
              <a:pPr eaLnBrk="1" hangingPunct="1"/>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xfrm>
            <a:off x="609600" y="4419600"/>
            <a:ext cx="5562600" cy="4545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80000"/>
              </a:lnSpc>
              <a:buFont typeface="Wingdings" pitchFamily="2" charset="2"/>
              <a:buNone/>
            </a:pPr>
            <a:r>
              <a:rPr lang="es-ES_tradnl" dirty="0" smtClean="0">
                <a:ea typeface="ＭＳ Ｐゴシック" pitchFamily="34" charset="-128"/>
              </a:rPr>
              <a:t>El proveedor de la salud le pedirá que conteste algunas preguntas antes de su visita; la evaluación de riesgos de salud.  Sus respuestas ayudarán a usted y a su profesional médico a sacarle el mayor beneficio a su visita de bienestar anual.</a:t>
            </a:r>
          </a:p>
          <a:p>
            <a:pPr marL="166688" lvl="1" indent="-166688">
              <a:buFont typeface="Calibri" pitchFamily="34" charset="0"/>
              <a:buNone/>
            </a:pPr>
            <a:r>
              <a:rPr lang="es-ES_tradnl" dirty="0" smtClean="0">
                <a:ea typeface="ＭＳ Ｐゴシック" pitchFamily="34" charset="-128"/>
              </a:rPr>
              <a:t>Durante la visita, su médico</a:t>
            </a:r>
          </a:p>
          <a:p>
            <a:pPr marL="166688" lvl="1" indent="-166688">
              <a:buFont typeface="Wingdings" pitchFamily="2" charset="2"/>
              <a:buChar char="§"/>
            </a:pPr>
            <a:r>
              <a:rPr lang="es-ES_tradnl" dirty="0" smtClean="0">
                <a:ea typeface="ＭＳ Ｐゴシック" pitchFamily="34" charset="-128"/>
              </a:rPr>
              <a:t>Controlará su peso, altura, y presión arterial</a:t>
            </a:r>
          </a:p>
          <a:p>
            <a:pPr marL="166688" lvl="1" indent="-166688">
              <a:buFont typeface="Wingdings" pitchFamily="2" charset="2"/>
              <a:buChar char="§"/>
            </a:pPr>
            <a:r>
              <a:rPr lang="es-ES_tradnl" dirty="0" smtClean="0">
                <a:ea typeface="ＭＳ Ｐゴシック" pitchFamily="34" charset="-128"/>
              </a:rPr>
              <a:t>Evaluará los factores potenciales de depresión (riesgos)</a:t>
            </a:r>
          </a:p>
          <a:p>
            <a:pPr marL="166688" lvl="1" indent="-166688">
              <a:buFont typeface="Wingdings" pitchFamily="2" charset="2"/>
              <a:buChar char="§"/>
            </a:pPr>
            <a:r>
              <a:rPr lang="es-ES_tradnl" dirty="0" smtClean="0">
                <a:ea typeface="ＭＳ Ｐゴシック" pitchFamily="34" charset="-128"/>
              </a:rPr>
              <a:t>Se fijará en sus destrezas para funcionar en el nivel y seguridad deseados, evaluando:</a:t>
            </a:r>
          </a:p>
          <a:p>
            <a:pPr marL="406400" lvl="2" indent="-171450"/>
            <a:r>
              <a:rPr lang="es-ES_tradnl" dirty="0" smtClean="0">
                <a:ea typeface="ＭＳ Ｐゴシック" pitchFamily="34" charset="-128"/>
              </a:rPr>
              <a:t>Si tiene algún impedimento auditivo</a:t>
            </a:r>
          </a:p>
          <a:p>
            <a:pPr marL="406400" lvl="2" indent="-171450"/>
            <a:r>
              <a:rPr lang="es-ES_tradnl" dirty="0" smtClean="0">
                <a:ea typeface="ＭＳ Ｐゴシック" pitchFamily="34" charset="-128"/>
              </a:rPr>
              <a:t>Su capacidad para realizar las tareas cotidianas</a:t>
            </a:r>
          </a:p>
          <a:p>
            <a:pPr marL="406400" lvl="2" indent="-171450"/>
            <a:r>
              <a:rPr lang="es-ES_tradnl" dirty="0" smtClean="0">
                <a:ea typeface="ＭＳ Ｐゴシック" pitchFamily="34" charset="-128"/>
              </a:rPr>
              <a:t>Riesgos de caídas</a:t>
            </a:r>
          </a:p>
          <a:p>
            <a:pPr marL="406400" lvl="2" indent="-171450"/>
            <a:r>
              <a:rPr lang="es-ES_tradnl" dirty="0" smtClean="0">
                <a:ea typeface="ＭＳ Ｐゴシック" pitchFamily="34" charset="-128"/>
              </a:rPr>
              <a:t>La seguridad de su hogar</a:t>
            </a:r>
          </a:p>
          <a:p>
            <a:pPr marL="406400" lvl="2" indent="-171450">
              <a:spcAft>
                <a:spcPct val="0"/>
              </a:spcAft>
              <a:buFont typeface="Arial" pitchFamily="34" charset="0"/>
              <a:buNone/>
            </a:pPr>
            <a:r>
              <a:rPr lang="es-ES_tradnl" dirty="0" smtClean="0">
                <a:ea typeface="ＭＳ Ｐゴシック" pitchFamily="34" charset="-128"/>
              </a:rPr>
              <a:t>Recibirá consejos sobre cómo prevenir enfermedades, mejorar su salud y mantenerse sano. También recibirá un plan por escrito (como una lista) diciéndole cuáles exámenes y servicios preventivos necesitará en los próximos 5 a 10 años. </a:t>
            </a:r>
            <a:endParaRPr lang="en-US" dirty="0" smtClean="0">
              <a:ea typeface="ＭＳ Ｐゴシック" pitchFamily="34" charset="-128"/>
            </a:endParaRPr>
          </a:p>
          <a:p>
            <a:pPr marL="0" indent="0">
              <a:lnSpc>
                <a:spcPct val="80000"/>
              </a:lnSpc>
              <a:buFont typeface="Wingdings" pitchFamily="2" charset="2"/>
              <a:buNone/>
            </a:pPr>
            <a:endParaRPr lang="es-ES_tradnl" dirty="0" smtClean="0">
              <a:ea typeface="ＭＳ Ｐゴシック" pitchFamily="34" charset="-128"/>
            </a:endParaRP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C68F45F-8D5A-47B6-800D-AADA5BE52ACB}" type="slidenum">
              <a:rPr lang="en-US" smtClean="0"/>
              <a:pPr eaLnBrk="1" hangingPunct="1"/>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spcBef>
                <a:spcPts val="600"/>
              </a:spcBef>
              <a:spcAft>
                <a:spcPct val="0"/>
              </a:spcAft>
              <a:buFont typeface="Wingdings" pitchFamily="2" charset="2"/>
              <a:buNone/>
            </a:pPr>
            <a:r>
              <a:rPr lang="es-ES" dirty="0" smtClean="0">
                <a:ea typeface="ＭＳ Ｐゴシック" pitchFamily="34" charset="-128"/>
              </a:rPr>
              <a:t>Las visitas de bienestar anuales siguientes que proporcionen servicios preventivos de plan personalizado (PPPS) incluyen:</a:t>
            </a:r>
          </a:p>
          <a:p>
            <a:pPr marL="0" indent="0">
              <a:spcBef>
                <a:spcPts val="600"/>
              </a:spcBef>
              <a:spcAft>
                <a:spcPct val="0"/>
              </a:spcAft>
            </a:pPr>
            <a:r>
              <a:rPr lang="es-ES" dirty="0" smtClean="0">
                <a:ea typeface="ＭＳ Ｐゴシック" pitchFamily="34" charset="-128"/>
              </a:rPr>
              <a:t>Actualización de su historial médico/familiar</a:t>
            </a:r>
          </a:p>
          <a:p>
            <a:pPr marL="0" indent="0">
              <a:spcBef>
                <a:spcPts val="600"/>
              </a:spcBef>
              <a:spcAft>
                <a:spcPct val="0"/>
              </a:spcAft>
            </a:pPr>
            <a:r>
              <a:rPr lang="es-ES" dirty="0" smtClean="0">
                <a:ea typeface="ＭＳ Ｐゴシック" pitchFamily="34" charset="-128"/>
              </a:rPr>
              <a:t>Control de su peso (o la circunferencia de su cintura), presión arterial, y otras medidas de rutina, según se considere apropiado, basándose en su historial médico y familiar;</a:t>
            </a:r>
          </a:p>
          <a:p>
            <a:pPr marL="0" indent="0">
              <a:spcBef>
                <a:spcPts val="600"/>
              </a:spcBef>
              <a:spcAft>
                <a:spcPct val="0"/>
              </a:spcAft>
            </a:pPr>
            <a:r>
              <a:rPr lang="es-ES" dirty="0" smtClean="0">
                <a:ea typeface="ＭＳ Ｐゴシック" pitchFamily="34" charset="-128"/>
              </a:rPr>
              <a:t>Actualización de la lista de sus proveedores médicos actuales involucrados regularmente en su atención médica, según se desarrolló en la primera AWV que proporcionó PPPS;</a:t>
            </a:r>
          </a:p>
          <a:p>
            <a:pPr marL="0" indent="0">
              <a:spcBef>
                <a:spcPts val="600"/>
              </a:spcBef>
              <a:spcAft>
                <a:spcPct val="0"/>
              </a:spcAft>
            </a:pPr>
            <a:r>
              <a:rPr lang="es-ES" dirty="0" smtClean="0">
                <a:ea typeface="ＭＳ Ｐゴシック" pitchFamily="34" charset="-128"/>
              </a:rPr>
              <a:t>Detección de los impedimentos cognitivos que tenga;</a:t>
            </a:r>
          </a:p>
          <a:p>
            <a:pPr marL="0" indent="0">
              <a:spcBef>
                <a:spcPts val="600"/>
              </a:spcBef>
              <a:spcAft>
                <a:spcPct val="0"/>
              </a:spcAft>
            </a:pPr>
            <a:r>
              <a:rPr lang="es-ES" dirty="0" smtClean="0">
                <a:ea typeface="ＭＳ Ｐゴシック" pitchFamily="34" charset="-128"/>
              </a:rPr>
              <a:t>Actualización de su programa de análisis escrito según se desarrolló en la primera AWV que proporcionó PPPS;</a:t>
            </a:r>
          </a:p>
          <a:p>
            <a:pPr marL="0" indent="0">
              <a:spcBef>
                <a:spcPts val="600"/>
              </a:spcBef>
              <a:spcAft>
                <a:spcPct val="0"/>
              </a:spcAft>
            </a:pPr>
            <a:r>
              <a:rPr lang="es-ES" dirty="0" smtClean="0">
                <a:ea typeface="ＭＳ Ｐゴシック" pitchFamily="34" charset="-128"/>
              </a:rPr>
              <a:t>Actualización de la lista de factores de riesgo y condiciones para las cuales se recomienden intervenciones primarias, secundarias o terciarias o que se estén llevando a cabo para el beneficiario, según se desarrolló en la primera AWV que proporcionó PPPS;</a:t>
            </a:r>
          </a:p>
          <a:p>
            <a:pPr marL="0" indent="0">
              <a:spcBef>
                <a:spcPts val="600"/>
              </a:spcBef>
              <a:spcAft>
                <a:spcPct val="0"/>
              </a:spcAft>
            </a:pPr>
            <a:r>
              <a:rPr lang="es-ES" dirty="0" smtClean="0">
                <a:ea typeface="ＭＳ Ｐゴシック" pitchFamily="34" charset="-128"/>
              </a:rPr>
              <a:t>Suministro de consejos de salud personalizados apropiados y un referido, según sea apropiado, a servicios o programas de educación de salud o de consejería; y </a:t>
            </a:r>
          </a:p>
          <a:p>
            <a:pPr marL="0" indent="0">
              <a:spcBef>
                <a:spcPts val="600"/>
              </a:spcBef>
              <a:spcAft>
                <a:spcPct val="0"/>
              </a:spcAft>
            </a:pPr>
            <a:r>
              <a:rPr lang="es-ES" dirty="0" smtClean="0">
                <a:ea typeface="ＭＳ Ｐゴシック" pitchFamily="34" charset="-128"/>
              </a:rPr>
              <a:t>Actualización de los riesgos de salud</a:t>
            </a: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4E98209-EF66-427D-921F-952444AC3745}" type="slidenum">
              <a:rPr lang="en-US" smtClean="0"/>
              <a:pPr eaLnBrk="1" hangingPunct="1"/>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90513" indent="-290513">
              <a:spcBef>
                <a:spcPts val="600"/>
              </a:spcBef>
              <a:spcAft>
                <a:spcPct val="0"/>
              </a:spcAft>
              <a:buFont typeface="Wingdings" pitchFamily="2" charset="2"/>
              <a:buAutoNum type="arabicPeriod"/>
            </a:pPr>
            <a:r>
              <a:rPr lang="es-ES" dirty="0" smtClean="0">
                <a:ea typeface="ＭＳ Ｐゴシック" pitchFamily="34" charset="-128"/>
              </a:rPr>
              <a:t>Mariela tiene Medicare Original y la Parte B. José tiene un plan Medicare Advantage. ¿Quién tiene cobertura de los servicios preventivos? ¿Por qué y por qué no?</a:t>
            </a:r>
          </a:p>
          <a:p>
            <a:pPr marL="290513" indent="-290513">
              <a:spcBef>
                <a:spcPts val="600"/>
              </a:spcBef>
              <a:spcAft>
                <a:spcPct val="0"/>
              </a:spcAft>
              <a:buFont typeface="Wingdings" pitchFamily="2" charset="2"/>
              <a:buNone/>
            </a:pPr>
            <a:r>
              <a:rPr lang="es-ES" b="1" dirty="0" smtClean="0">
                <a:ea typeface="ＭＳ Ｐゴシック" pitchFamily="34" charset="-128"/>
              </a:rPr>
              <a:t>REPUESTA:   </a:t>
            </a:r>
            <a:r>
              <a:rPr lang="es-ES" dirty="0" smtClean="0">
                <a:ea typeface="ＭＳ Ｐゴシック" pitchFamily="34" charset="-128"/>
              </a:rPr>
              <a:t>Tanto Mariela  como José tienen cobertura de los servicios preventivos. Los servicios preventivos están cubiertos bajo la Parte B. Las personas cubiertas bajo cualquier Plan de Medicare tienen acceso a servicios preventivos siempre que tengan la Parte B. (p.3)</a:t>
            </a:r>
          </a:p>
          <a:p>
            <a:pPr marL="290513" indent="-290513">
              <a:spcBef>
                <a:spcPts val="600"/>
              </a:spcBef>
              <a:spcAft>
                <a:spcPct val="0"/>
              </a:spcAft>
              <a:buFont typeface="Wingdings" pitchFamily="2" charset="2"/>
              <a:buNone/>
            </a:pPr>
            <a:r>
              <a:rPr lang="es-ES" dirty="0" smtClean="0">
                <a:ea typeface="ＭＳ Ｐゴシック" pitchFamily="34" charset="-128"/>
              </a:rPr>
              <a:t>2. ¿Qué diferencia hay entre una visita de “Bienvenido a Medicare” y una visita de “Bienestar”?</a:t>
            </a:r>
          </a:p>
          <a:p>
            <a:pPr marL="290513" indent="-290513">
              <a:spcBef>
                <a:spcPts val="600"/>
              </a:spcBef>
              <a:spcAft>
                <a:spcPct val="0"/>
              </a:spcAft>
              <a:buFont typeface="Wingdings" pitchFamily="2" charset="2"/>
              <a:buNone/>
            </a:pPr>
            <a:r>
              <a:rPr lang="es-ES" b="1" dirty="0" smtClean="0">
                <a:ea typeface="ＭＳ Ｐゴシック" pitchFamily="34" charset="-128"/>
              </a:rPr>
              <a:t>REPUESTA</a:t>
            </a:r>
            <a:r>
              <a:rPr lang="es-ES" dirty="0" smtClean="0">
                <a:ea typeface="ＭＳ Ｐゴシック" pitchFamily="34" charset="-128"/>
              </a:rPr>
              <a:t>: “Bienvenido a Medicare” es una visita inicial y se da una sola vez dentro de los 12 meses siguientes a obtener la Parte B. La visita anual de “Bienestar” está disponible una vez cada 12 meses después de su visita de “Bienvenido a Medicare.” No puede tener su primera visita de bienestar anual dentro de los 12 meses siguientes a su visita de Bienvenido a Medicare. (p. 5, 6)</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72F6DE4-3050-4898-A31C-AC5BF099ECEA}" type="slidenum">
              <a:rPr lang="en-US" smtClean="0"/>
              <a:pPr eaLnBrk="1" hangingPunct="1"/>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cms.gov/Outreach-and-Education/" TargetMode="External"/><Relationship Id="rId2" Type="http://schemas.openxmlformats.org/officeDocument/2006/relationships/hyperlink" Target="mailto:Training@cms.hhs.go"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mailto:Training@cms.hhs.go" TargetMode="External"/><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hyperlink" Target="http://cms.gov/Outreach-and-Education/"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038600" y="1295400"/>
            <a:ext cx="4419600" cy="1524000"/>
          </a:xfrm>
        </p:spPr>
        <p:txBody>
          <a:bodyPr anchor="t"/>
          <a:lstStyle>
            <a:lvl1pPr algn="l">
              <a:defRPr>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83284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lvl1pPr>
              <a:defRPr baseline="0"/>
            </a:lvl1pPr>
          </a:lstStyle>
          <a:p>
            <a:r>
              <a:rPr lang="en-US" smtClean="0"/>
              <a:t>Click to edit Master title style</a:t>
            </a:r>
            <a:endParaRPr lang="en-US" dirty="0"/>
          </a:p>
        </p:txBody>
      </p:sp>
      <p:sp>
        <p:nvSpPr>
          <p:cNvPr id="3" name="Content Placeholder 2"/>
          <p:cNvSpPr>
            <a:spLocks noGrp="1"/>
          </p:cNvSpPr>
          <p:nvPr>
            <p:ph idx="1"/>
          </p:nvPr>
        </p:nvSpPr>
        <p:spPr>
          <a:xfrm>
            <a:off x="457200" y="1371600"/>
            <a:ext cx="8229600" cy="4754563"/>
          </a:xfrm>
        </p:spPr>
        <p:txBody>
          <a:bodyPr/>
          <a:lstStyle>
            <a:lvl1pPr algn="ctr" fontAlgn="auto">
              <a:spcBef>
                <a:spcPct val="20000"/>
              </a:spcBef>
              <a:spcAft>
                <a:spcPts val="0"/>
              </a:spcAft>
              <a:buFont typeface="Wingdings" pitchFamily="2" charset="2"/>
              <a:buNone/>
              <a:defRPr sz="3200"/>
            </a:lvl1pPr>
            <a:lvl2pPr>
              <a:spcBef>
                <a:spcPts val="600"/>
              </a:spcBef>
              <a:defRPr sz="2800"/>
            </a:lvl2pPr>
            <a:lvl3pPr>
              <a:spcBef>
                <a:spcPts val="600"/>
              </a:spcBef>
              <a:defRPr sz="2800"/>
            </a:lvl3pPr>
            <a:lvl4pPr>
              <a:spcBef>
                <a:spcPts val="600"/>
              </a:spcBef>
              <a:defRPr sz="2800"/>
            </a:lvl4pPr>
            <a:lvl5pPr>
              <a:spcBef>
                <a:spcPts val="600"/>
              </a:spcBef>
              <a:defRPr sz="2800"/>
            </a:lvl5pPr>
          </a:lstStyle>
          <a:p>
            <a:endParaRPr lang="en-US" dirty="0" smtClean="0"/>
          </a:p>
          <a:p>
            <a:r>
              <a:rPr lang="en-US" dirty="0" smtClean="0"/>
              <a:t>El </a:t>
            </a:r>
            <a:r>
              <a:rPr lang="en-US" dirty="0" err="1" smtClean="0"/>
              <a:t>Programa</a:t>
            </a:r>
            <a:r>
              <a:rPr lang="en-US" dirty="0" smtClean="0"/>
              <a:t> </a:t>
            </a:r>
            <a:r>
              <a:rPr lang="en-US" dirty="0" err="1" smtClean="0"/>
              <a:t>Nacional</a:t>
            </a:r>
            <a:r>
              <a:rPr lang="en-US" dirty="0" smtClean="0"/>
              <a:t> de </a:t>
            </a:r>
            <a:r>
              <a:rPr lang="en-US" dirty="0" err="1" smtClean="0"/>
              <a:t>Entrenamiento</a:t>
            </a:r>
            <a:r>
              <a:rPr lang="en-US" dirty="0" smtClean="0"/>
              <a:t> de CMS </a:t>
            </a:r>
            <a:endParaRPr lang="es-ES" dirty="0" smtClean="0"/>
          </a:p>
          <a:p>
            <a:endParaRPr lang="es-ES" dirty="0" smtClean="0"/>
          </a:p>
          <a:p>
            <a:r>
              <a:rPr lang="es-ES" dirty="0" smtClean="0"/>
              <a:t>Si tiene preguntas sobre estos materiales</a:t>
            </a:r>
            <a:endParaRPr lang="en-US" dirty="0" smtClean="0"/>
          </a:p>
          <a:p>
            <a:r>
              <a:rPr lang="es-ES" dirty="0" smtClean="0"/>
              <a:t>de entrenamiento, envíe un correo electrónico a</a:t>
            </a:r>
            <a:endParaRPr lang="en-US" dirty="0" smtClean="0"/>
          </a:p>
          <a:p>
            <a:r>
              <a:rPr lang="en-US" dirty="0" smtClean="0">
                <a:hlinkClick r:id="rId2"/>
              </a:rPr>
              <a:t>Training@cms.hhs.go</a:t>
            </a:r>
            <a:endParaRPr lang="en-US" dirty="0" smtClean="0"/>
          </a:p>
          <a:p>
            <a:r>
              <a:rPr lang="es-ES" dirty="0" smtClean="0"/>
              <a:t>Para ver todos los materiales NTP o para suscribirse </a:t>
            </a:r>
            <a:br>
              <a:rPr lang="es-ES" dirty="0" smtClean="0"/>
            </a:br>
            <a:r>
              <a:rPr lang="es-ES" dirty="0" smtClean="0"/>
              <a:t>a nuestra </a:t>
            </a:r>
            <a:r>
              <a:rPr lang="es-ES" dirty="0" err="1" smtClean="0"/>
              <a:t>listserv</a:t>
            </a:r>
            <a:r>
              <a:rPr lang="es-ES" dirty="0" smtClean="0"/>
              <a:t> (lista de servicios), visite</a:t>
            </a:r>
            <a:endParaRPr lang="en-US" dirty="0" smtClean="0"/>
          </a:p>
          <a:p>
            <a:r>
              <a:rPr lang="en-US" dirty="0" smtClean="0">
                <a:hlinkClick r:id="rId3"/>
              </a:rPr>
              <a:t>http://cms.gov/Outreach-and-Education/</a:t>
            </a:r>
            <a:endParaRPr lang="en-US" dirty="0" smtClean="0"/>
          </a:p>
          <a:p>
            <a:r>
              <a:rPr lang="en-US" dirty="0" smtClean="0"/>
              <a:t>Training/</a:t>
            </a:r>
            <a:r>
              <a:rPr lang="en-US" dirty="0" err="1" smtClean="0"/>
              <a:t>CMSNationalTrainingProgram</a:t>
            </a:r>
            <a:r>
              <a:rPr lang="en-US" dirty="0" smtClean="0"/>
              <a:t>/index.html</a:t>
            </a:r>
          </a:p>
          <a:p>
            <a:pPr lvl="4"/>
            <a:endParaRPr lang="en-US" dirty="0"/>
          </a:p>
        </p:txBody>
      </p:sp>
      <p:sp>
        <p:nvSpPr>
          <p:cNvPr id="4" name="Date Placeholder 3"/>
          <p:cNvSpPr>
            <a:spLocks noGrp="1"/>
          </p:cNvSpPr>
          <p:nvPr>
            <p:ph type="dt" sz="half" idx="10"/>
          </p:nvPr>
        </p:nvSpPr>
        <p:spPr/>
        <p:txBody>
          <a:bodyPr/>
          <a:lstStyle>
            <a:lvl1pPr>
              <a:defRPr/>
            </a:lvl1pPr>
          </a:lstStyle>
          <a:p>
            <a:pPr>
              <a:defRPr/>
            </a:pPr>
            <a:r>
              <a:rPr lang="en-US" dirty="0"/>
              <a:t>5/1/2013</a:t>
            </a:r>
          </a:p>
        </p:txBody>
      </p:sp>
      <p:sp>
        <p:nvSpPr>
          <p:cNvPr id="5" name="Footer Placeholder 4"/>
          <p:cNvSpPr>
            <a:spLocks noGrp="1"/>
          </p:cNvSpPr>
          <p:nvPr>
            <p:ph type="ftr" sz="quarter" idx="11"/>
          </p:nvPr>
        </p:nvSpPr>
        <p:spPr/>
        <p:txBody>
          <a:bodyPr/>
          <a:lstStyle>
            <a:lvl1pPr>
              <a:defRPr/>
            </a:lvl1pPr>
          </a:lstStyle>
          <a:p>
            <a:pPr>
              <a:defRPr/>
            </a:pPr>
            <a:r>
              <a:rPr lang="en-US" dirty="0"/>
              <a:t>Servicios Preventivos de Medicare</a:t>
            </a:r>
          </a:p>
        </p:txBody>
      </p:sp>
      <p:sp>
        <p:nvSpPr>
          <p:cNvPr id="6" name="Slide Number Placeholder 5"/>
          <p:cNvSpPr>
            <a:spLocks noGrp="1"/>
          </p:cNvSpPr>
          <p:nvPr>
            <p:ph type="sldNum" sz="quarter" idx="12"/>
          </p:nvPr>
        </p:nvSpPr>
        <p:spPr/>
        <p:txBody>
          <a:bodyPr/>
          <a:lstStyle>
            <a:lvl1pPr>
              <a:defRPr/>
            </a:lvl1pPr>
          </a:lstStyle>
          <a:p>
            <a:pPr>
              <a:defRPr/>
            </a:pPr>
            <a:fld id="{D20B44F5-FE4B-470C-A039-B50E401BEAC1}" type="slidenum">
              <a:rPr lang="en-US"/>
              <a:pPr>
                <a:defRPr/>
              </a:pPr>
              <a:t>‹#›</a:t>
            </a:fld>
            <a:endParaRPr lang="en-US" dirty="0"/>
          </a:p>
        </p:txBody>
      </p:sp>
    </p:spTree>
    <p:extLst>
      <p:ext uri="{BB962C8B-B14F-4D97-AF65-F5344CB8AC3E}">
        <p14:creationId xmlns:p14="http://schemas.microsoft.com/office/powerpoint/2010/main" val="3026427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 name="Content Placeholder 2"/>
          <p:cNvSpPr>
            <a:spLocks noGrp="1"/>
          </p:cNvSpPr>
          <p:nvPr>
            <p:ph idx="1"/>
          </p:nvPr>
        </p:nvSpPr>
        <p:spPr>
          <a:xfrm>
            <a:off x="457200" y="1600200"/>
            <a:ext cx="8229600" cy="4525963"/>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Title Placeholder 1"/>
          <p:cNvSpPr>
            <a:spLocks noGrp="1"/>
          </p:cNvSpPr>
          <p:nvPr>
            <p:ph type="title"/>
          </p:nvPr>
        </p:nvSpPr>
        <p:spPr>
          <a:xfrm>
            <a:off x="457200" y="76200"/>
            <a:ext cx="8229600" cy="1096962"/>
          </a:xfrm>
          <a:prstGeom prst="rect">
            <a:avLst/>
          </a:prstGeom>
        </p:spPr>
        <p:txBody>
          <a:bodyPr rtlCol="0">
            <a:normAutofit/>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a:defRPr/>
            </a:pPr>
            <a:r>
              <a:rPr lang="en-US" dirty="0"/>
              <a:t>5/1/2013</a:t>
            </a:r>
          </a:p>
        </p:txBody>
      </p:sp>
      <p:sp>
        <p:nvSpPr>
          <p:cNvPr id="5" name="Footer Placeholder 4"/>
          <p:cNvSpPr>
            <a:spLocks noGrp="1"/>
          </p:cNvSpPr>
          <p:nvPr>
            <p:ph type="ftr" sz="quarter" idx="11"/>
          </p:nvPr>
        </p:nvSpPr>
        <p:spPr/>
        <p:txBody>
          <a:bodyPr rtlCol="0"/>
          <a:lstStyle>
            <a:lvl1pPr>
              <a:defRPr>
                <a:solidFill>
                  <a:schemeClr val="tx1"/>
                </a:solidFill>
                <a:ea typeface="ＭＳ Ｐゴシック"/>
                <a:cs typeface="ＭＳ Ｐゴシック"/>
              </a:defRPr>
            </a:lvl1pPr>
          </a:lstStyle>
          <a:p>
            <a:pPr>
              <a:defRPr/>
            </a:pPr>
            <a:r>
              <a:rPr lang="en-US" dirty="0"/>
              <a:t>Medicare Preventive Services</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92FB5F3C-EB5B-4AEB-BE8D-CE8748AC229F}" type="slidenum">
              <a:rPr lang="en-US"/>
              <a:pPr>
                <a:defRPr/>
              </a:pPr>
              <a:t>‹#›</a:t>
            </a:fld>
            <a:endParaRPr lang="en-US" dirty="0"/>
          </a:p>
        </p:txBody>
      </p:sp>
    </p:spTree>
    <p:extLst>
      <p:ext uri="{BB962C8B-B14F-4D97-AF65-F5344CB8AC3E}">
        <p14:creationId xmlns:p14="http://schemas.microsoft.com/office/powerpoint/2010/main" val="1625572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bg>
      <p:bgPr>
        <a:solidFill>
          <a:schemeClr val="bg1"/>
        </a:solidFill>
        <a:effectLst/>
      </p:bgPr>
    </p:bg>
    <p:spTree>
      <p:nvGrpSpPr>
        <p:cNvPr id="1" name=""/>
        <p:cNvGrpSpPr/>
        <p:nvPr/>
      </p:nvGrpSpPr>
      <p:grpSpPr>
        <a:xfrm>
          <a:off x="0" y="0"/>
          <a:ext cx="0" cy="0"/>
          <a:chOff x="0" y="0"/>
          <a:chExt cx="0" cy="0"/>
        </a:xfrm>
      </p:grpSpPr>
      <p:sp>
        <p:nvSpPr>
          <p:cNvPr id="8" name="Title 1"/>
          <p:cNvSpPr>
            <a:spLocks noGrp="1"/>
          </p:cNvSpPr>
          <p:nvPr>
            <p:ph type="title"/>
          </p:nvPr>
        </p:nvSpPr>
        <p:spPr>
          <a:xfrm>
            <a:off x="457200" y="274638"/>
            <a:ext cx="8229600" cy="1143000"/>
          </a:xfrm>
        </p:spPr>
        <p:txBody>
          <a:bodyPr>
            <a:normAutofit/>
          </a:bodyPr>
          <a:lstStyle>
            <a:lvl1pPr>
              <a:defRPr sz="3600" b="1">
                <a:solidFill>
                  <a:schemeClr val="tx1"/>
                </a:solidFill>
              </a:defRPr>
            </a:lvl1pPr>
          </a:lstStyle>
          <a:p>
            <a:r>
              <a:rPr lang="en-US" dirty="0" smtClean="0"/>
              <a:t>Click to edit Master title style</a:t>
            </a:r>
            <a:endParaRPr lang="en-US" dirty="0"/>
          </a:p>
        </p:txBody>
      </p:sp>
      <p:sp>
        <p:nvSpPr>
          <p:cNvPr id="9" name="Content Placeholder 2"/>
          <p:cNvSpPr>
            <a:spLocks noGrp="1"/>
          </p:cNvSpPr>
          <p:nvPr>
            <p:ph idx="1"/>
          </p:nvPr>
        </p:nvSpPr>
        <p:spPr>
          <a:xfrm>
            <a:off x="457200" y="1600200"/>
            <a:ext cx="8229600" cy="4525963"/>
          </a:xfrm>
        </p:spPr>
        <p:txBody>
          <a:bodyPr/>
          <a:lstStyle>
            <a:lvl1pPr>
              <a:spcBef>
                <a:spcPts val="500"/>
              </a:spcBef>
              <a:defRPr>
                <a:solidFill>
                  <a:schemeClr val="tx1"/>
                </a:solidFill>
              </a:defRPr>
            </a:lvl1pPr>
            <a:lvl2pPr>
              <a:spcBef>
                <a:spcPts val="500"/>
              </a:spcBef>
              <a:defRPr>
                <a:solidFill>
                  <a:schemeClr val="tx1"/>
                </a:solidFill>
              </a:defRPr>
            </a:lvl2pPr>
            <a:lvl3pPr>
              <a:spcBef>
                <a:spcPts val="500"/>
              </a:spcBef>
              <a:defRPr>
                <a:solidFill>
                  <a:schemeClr val="tx1"/>
                </a:solidFill>
              </a:defRPr>
            </a:lvl3pPr>
            <a:lvl4pPr>
              <a:spcBef>
                <a:spcPts val="500"/>
              </a:spcBef>
              <a:defRPr>
                <a:solidFill>
                  <a:schemeClr val="tx1"/>
                </a:solidFill>
              </a:defRPr>
            </a:lvl4pPr>
            <a:lvl5pPr>
              <a:spcBef>
                <a:spcPts val="500"/>
              </a:spcBef>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pPr>
              <a:defRPr/>
            </a:pPr>
            <a:r>
              <a:rPr lang="en-US" dirty="0"/>
              <a:t>5/1/2013</a:t>
            </a:r>
          </a:p>
        </p:txBody>
      </p:sp>
      <p:sp>
        <p:nvSpPr>
          <p:cNvPr id="5" name="Footer Placeholder 4"/>
          <p:cNvSpPr>
            <a:spLocks noGrp="1"/>
          </p:cNvSpPr>
          <p:nvPr>
            <p:ph type="ftr" sz="quarter" idx="11"/>
          </p:nvPr>
        </p:nvSpPr>
        <p:spPr/>
        <p:txBody>
          <a:bodyPr rtlCol="0"/>
          <a:lstStyle>
            <a:lvl1pPr>
              <a:defRPr>
                <a:solidFill>
                  <a:schemeClr val="tx1"/>
                </a:solidFill>
                <a:ea typeface="ＭＳ Ｐゴシック"/>
                <a:cs typeface="ＭＳ Ｐゴシック"/>
              </a:defRPr>
            </a:lvl1pPr>
          </a:lstStyle>
          <a:p>
            <a:pPr>
              <a:defRPr/>
            </a:pPr>
            <a:r>
              <a:rPr lang="en-US" dirty="0"/>
              <a:t>Medicare Preventive Services</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41C4ABED-FA1A-47AA-AAAD-C0D665E851EF}" type="slidenum">
              <a:rPr lang="en-US"/>
              <a:pPr>
                <a:defRPr/>
              </a:pPr>
              <a:t>‹#›</a:t>
            </a:fld>
            <a:endParaRPr lang="en-US" dirty="0"/>
          </a:p>
        </p:txBody>
      </p:sp>
    </p:spTree>
    <p:extLst>
      <p:ext uri="{BB962C8B-B14F-4D97-AF65-F5344CB8AC3E}">
        <p14:creationId xmlns:p14="http://schemas.microsoft.com/office/powerpoint/2010/main" val="4110015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4"/>
          <p:cNvSpPr>
            <a:spLocks noChangeArrowheads="1"/>
          </p:cNvSpPr>
          <p:nvPr/>
        </p:nvSpPr>
        <p:spPr bwMode="auto">
          <a:xfrm>
            <a:off x="762000" y="1371600"/>
            <a:ext cx="7696200" cy="4724400"/>
          </a:xfrm>
          <a:prstGeom prst="rect">
            <a:avLst/>
          </a:prstGeom>
          <a:noFill/>
          <a:ln w="9525">
            <a:noFill/>
            <a:miter lim="800000"/>
            <a:headEnd/>
            <a:tailEnd/>
          </a:ln>
        </p:spPr>
        <p:txBody>
          <a:bodyPr anchor="ctr"/>
          <a:lstStyle/>
          <a:p>
            <a:pPr algn="ctr" fontAlgn="auto">
              <a:spcBef>
                <a:spcPct val="20000"/>
              </a:spcBef>
              <a:spcAft>
                <a:spcPts val="0"/>
              </a:spcAft>
              <a:buFont typeface="Wingdings" pitchFamily="2" charset="2"/>
              <a:buNone/>
              <a:defRPr/>
            </a:pPr>
            <a:r>
              <a:rPr lang="es-ES" sz="2400" dirty="0">
                <a:solidFill>
                  <a:prstClr val="black"/>
                </a:solidFill>
              </a:rPr>
              <a:t>Este módulo fue ofrecido por </a:t>
            </a:r>
            <a:endParaRPr lang="en-US" sz="2400" dirty="0">
              <a:solidFill>
                <a:prstClr val="black"/>
              </a:solidFill>
            </a:endParaRPr>
          </a:p>
          <a:p>
            <a:pPr algn="ctr" fontAlgn="auto">
              <a:spcBef>
                <a:spcPct val="20000"/>
              </a:spcBef>
              <a:spcAft>
                <a:spcPts val="0"/>
              </a:spcAft>
              <a:buFont typeface="Wingdings" pitchFamily="2" charset="2"/>
              <a:buNone/>
              <a:defRPr/>
            </a:pPr>
            <a:endParaRPr lang="en-US" sz="2400" dirty="0">
              <a:solidFill>
                <a:prstClr val="black"/>
              </a:solidFill>
            </a:endParaRPr>
          </a:p>
          <a:p>
            <a:pPr algn="ctr" fontAlgn="auto">
              <a:spcBef>
                <a:spcPct val="20000"/>
              </a:spcBef>
              <a:spcAft>
                <a:spcPts val="0"/>
              </a:spcAft>
              <a:buFont typeface="Wingdings" pitchFamily="2" charset="2"/>
              <a:buNone/>
              <a:defRPr/>
            </a:pPr>
            <a:r>
              <a:rPr lang="en-US" sz="2400" b="1" dirty="0">
                <a:solidFill>
                  <a:prstClr val="black"/>
                </a:solidFill>
              </a:rPr>
              <a:t>El Programa Nacional de Entrenamiento de CMS </a:t>
            </a:r>
            <a:endParaRPr lang="es-ES" sz="2400" dirty="0">
              <a:solidFill>
                <a:prstClr val="black"/>
              </a:solidFill>
            </a:endParaRPr>
          </a:p>
          <a:p>
            <a:pPr algn="ctr">
              <a:defRPr/>
            </a:pPr>
            <a:endParaRPr lang="es-ES" sz="2400" dirty="0">
              <a:solidFill>
                <a:prstClr val="black"/>
              </a:solidFill>
            </a:endParaRPr>
          </a:p>
          <a:p>
            <a:pPr algn="ctr">
              <a:defRPr/>
            </a:pPr>
            <a:r>
              <a:rPr lang="es-ES" sz="2400" dirty="0">
                <a:solidFill>
                  <a:prstClr val="black"/>
                </a:solidFill>
              </a:rPr>
              <a:t>Si tiene preguntas sobre estos materiales</a:t>
            </a:r>
            <a:endParaRPr lang="en-US" sz="2400" dirty="0">
              <a:solidFill>
                <a:prstClr val="black"/>
              </a:solidFill>
            </a:endParaRPr>
          </a:p>
          <a:p>
            <a:pPr algn="ctr">
              <a:defRPr/>
            </a:pPr>
            <a:r>
              <a:rPr lang="es-ES" sz="2400" dirty="0">
                <a:solidFill>
                  <a:prstClr val="black"/>
                </a:solidFill>
              </a:rPr>
              <a:t>de entrenamiento, envíe un correo electrónico a</a:t>
            </a:r>
            <a:endParaRPr lang="en-US" sz="2400" dirty="0">
              <a:solidFill>
                <a:prstClr val="black"/>
              </a:solidFill>
            </a:endParaRPr>
          </a:p>
          <a:p>
            <a:pPr algn="ctr">
              <a:defRPr/>
            </a:pPr>
            <a:r>
              <a:rPr lang="en-US" sz="2400" dirty="0">
                <a:solidFill>
                  <a:prstClr val="black"/>
                </a:solidFill>
                <a:hlinkClick r:id="rId3"/>
              </a:rPr>
              <a:t>Training@cms.hhs.go</a:t>
            </a:r>
            <a:endParaRPr lang="en-US" sz="2400" dirty="0">
              <a:solidFill>
                <a:prstClr val="black"/>
              </a:solidFill>
            </a:endParaRPr>
          </a:p>
          <a:p>
            <a:pPr algn="ctr">
              <a:defRPr/>
            </a:pPr>
            <a:r>
              <a:rPr lang="es-ES" sz="2400" dirty="0">
                <a:solidFill>
                  <a:prstClr val="black"/>
                </a:solidFill>
              </a:rPr>
              <a:t>Para ver todos los materiales NTP o para suscribirse </a:t>
            </a:r>
            <a:br>
              <a:rPr lang="es-ES" sz="2400" dirty="0">
                <a:solidFill>
                  <a:prstClr val="black"/>
                </a:solidFill>
              </a:rPr>
            </a:br>
            <a:r>
              <a:rPr lang="es-ES" sz="2400" dirty="0">
                <a:solidFill>
                  <a:prstClr val="black"/>
                </a:solidFill>
              </a:rPr>
              <a:t>a nuestra listserv (lista de servicios), visite</a:t>
            </a:r>
            <a:endParaRPr lang="en-US" sz="2400" dirty="0">
              <a:solidFill>
                <a:prstClr val="black"/>
              </a:solidFill>
            </a:endParaRPr>
          </a:p>
          <a:p>
            <a:pPr algn="ctr" fontAlgn="auto">
              <a:spcBef>
                <a:spcPct val="20000"/>
              </a:spcBef>
              <a:spcAft>
                <a:spcPts val="0"/>
              </a:spcAft>
              <a:buFont typeface="Wingdings" pitchFamily="2" charset="2"/>
              <a:buNone/>
              <a:defRPr/>
            </a:pPr>
            <a:r>
              <a:rPr lang="en-US" sz="2400" dirty="0">
                <a:solidFill>
                  <a:prstClr val="black"/>
                </a:solidFill>
                <a:hlinkClick r:id="rId4"/>
              </a:rPr>
              <a:t>http://cms.gov/Outreach-and-Education/</a:t>
            </a:r>
            <a:endParaRPr lang="en-US" sz="2400" dirty="0">
              <a:solidFill>
                <a:prstClr val="black"/>
              </a:solidFill>
            </a:endParaRPr>
          </a:p>
          <a:p>
            <a:pPr algn="ctr" fontAlgn="auto">
              <a:spcBef>
                <a:spcPct val="20000"/>
              </a:spcBef>
              <a:spcAft>
                <a:spcPts val="0"/>
              </a:spcAft>
              <a:buFont typeface="Wingdings" pitchFamily="2" charset="2"/>
              <a:buNone/>
              <a:defRPr/>
            </a:pPr>
            <a:r>
              <a:rPr lang="en-US" sz="2400" dirty="0">
                <a:solidFill>
                  <a:prstClr val="black"/>
                </a:solidFill>
              </a:rPr>
              <a:t>Training/CMSNationalTrainingProgram/index.htm</a:t>
            </a:r>
            <a:r>
              <a:rPr lang="en-US" sz="2700" dirty="0">
                <a:solidFill>
                  <a:prstClr val="black"/>
                </a:solidFill>
              </a:rPr>
              <a:t>l</a:t>
            </a:r>
            <a:endParaRPr lang="en-US" sz="2700" dirty="0">
              <a:solidFill>
                <a:prstClr val="black"/>
              </a:solidFill>
            </a:endParaRPr>
          </a:p>
        </p:txBody>
      </p:sp>
    </p:spTree>
    <p:extLst>
      <p:ext uri="{BB962C8B-B14F-4D97-AF65-F5344CB8AC3E}">
        <p14:creationId xmlns:p14="http://schemas.microsoft.com/office/powerpoint/2010/main" val="29659348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dirty="0"/>
              <a:t>5/1/2013</a:t>
            </a:r>
          </a:p>
        </p:txBody>
      </p:sp>
      <p:sp>
        <p:nvSpPr>
          <p:cNvPr id="5" name="Footer Placeholder 4"/>
          <p:cNvSpPr>
            <a:spLocks noGrp="1"/>
          </p:cNvSpPr>
          <p:nvPr>
            <p:ph type="ftr" sz="quarter" idx="11"/>
          </p:nvPr>
        </p:nvSpPr>
        <p:spPr/>
        <p:txBody>
          <a:bodyPr/>
          <a:lstStyle>
            <a:lvl1pPr>
              <a:defRPr/>
            </a:lvl1pPr>
          </a:lstStyle>
          <a:p>
            <a:pPr>
              <a:defRPr/>
            </a:pPr>
            <a:r>
              <a:rPr lang="en-US" dirty="0"/>
              <a:t>Servicios Preventivos de Medicare</a:t>
            </a:r>
          </a:p>
        </p:txBody>
      </p:sp>
      <p:sp>
        <p:nvSpPr>
          <p:cNvPr id="6" name="Slide Number Placeholder 5"/>
          <p:cNvSpPr>
            <a:spLocks noGrp="1"/>
          </p:cNvSpPr>
          <p:nvPr>
            <p:ph type="sldNum" sz="quarter" idx="12"/>
          </p:nvPr>
        </p:nvSpPr>
        <p:spPr/>
        <p:txBody>
          <a:bodyPr/>
          <a:lstStyle>
            <a:lvl1pPr>
              <a:defRPr/>
            </a:lvl1pPr>
          </a:lstStyle>
          <a:p>
            <a:pPr>
              <a:defRPr/>
            </a:pPr>
            <a:fld id="{CBC0FBB9-61A3-44C3-B734-1E0B17BE6CD1}" type="slidenum">
              <a:rPr lang="en-US"/>
              <a:pPr>
                <a:defRPr/>
              </a:pPr>
              <a:t>‹#›</a:t>
            </a:fld>
            <a:endParaRPr lang="en-US" dirty="0"/>
          </a:p>
        </p:txBody>
      </p:sp>
    </p:spTree>
    <p:extLst>
      <p:ext uri="{BB962C8B-B14F-4D97-AF65-F5344CB8AC3E}">
        <p14:creationId xmlns:p14="http://schemas.microsoft.com/office/powerpoint/2010/main" val="100056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Pictur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61925"/>
            <a:ext cx="9144000" cy="658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066800"/>
            <a:ext cx="7772400" cy="990600"/>
          </a:xfrm>
        </p:spPr>
        <p:txBody>
          <a:bodyPr>
            <a:normAutofit/>
          </a:bodyPr>
          <a:lstStyle>
            <a:lvl1pPr>
              <a:defRPr sz="4400" b="0">
                <a:solidFill>
                  <a:schemeClr val="bg1"/>
                </a:solidFill>
                <a:latin typeface="Calibri" pitchFamily="34" charset="0"/>
                <a:cs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114800" y="2514600"/>
            <a:ext cx="4572000" cy="3048000"/>
          </a:xfrm>
        </p:spPr>
        <p:txBody>
          <a:bodyPr>
            <a:normAutofit/>
          </a:bodyPr>
          <a:lstStyle>
            <a:lvl1pPr marL="0" indent="0" algn="l">
              <a:buNone/>
              <a:tabLst>
                <a:tab pos="1371600" algn="l"/>
              </a:tabLst>
              <a:defRPr sz="3600" b="1">
                <a:solidFill>
                  <a:srgbClr val="00529B"/>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521779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Picture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61925"/>
            <a:ext cx="9144000" cy="658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066800"/>
            <a:ext cx="7772400" cy="990600"/>
          </a:xfrm>
        </p:spPr>
        <p:txBody>
          <a:bodyPr>
            <a:normAutofit/>
          </a:bodyPr>
          <a:lstStyle>
            <a:lvl1pPr>
              <a:defRPr sz="4400" b="0">
                <a:solidFill>
                  <a:schemeClr val="bg1"/>
                </a:solidFill>
                <a:latin typeface="Calibri" pitchFamily="34" charset="0"/>
                <a:cs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114800" y="2514600"/>
            <a:ext cx="4572000" cy="3048000"/>
          </a:xfrm>
        </p:spPr>
        <p:txBody>
          <a:bodyPr>
            <a:normAutofit/>
          </a:bodyPr>
          <a:lstStyle>
            <a:lvl1pPr marL="0" indent="0" algn="l">
              <a:buNone/>
              <a:tabLst>
                <a:tab pos="1371600" algn="l"/>
              </a:tabLst>
              <a:defRPr sz="3600" b="1">
                <a:solidFill>
                  <a:srgbClr val="00529B"/>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78426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371600"/>
            <a:ext cx="8229600" cy="475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40475"/>
            <a:ext cx="2133600" cy="365125"/>
          </a:xfrm>
          <a:prstGeom prst="rect">
            <a:avLst/>
          </a:prstGeom>
        </p:spPr>
        <p:txBody>
          <a:bodyPr vert="horz" lIns="91440" tIns="45720" rIns="91440" bIns="45720" rtlCol="0" anchor="ctr"/>
          <a:lstStyle>
            <a:lvl1pPr algn="l">
              <a:defRPr sz="1200">
                <a:solidFill>
                  <a:schemeClr val="tx1"/>
                </a:solidFill>
                <a:ea typeface="ＭＳ Ｐゴシック"/>
                <a:cs typeface="ＭＳ Ｐゴシック"/>
              </a:defRPr>
            </a:lvl1pPr>
          </a:lstStyle>
          <a:p>
            <a:pPr>
              <a:defRPr/>
            </a:pPr>
            <a:r>
              <a:rPr lang="en-US" dirty="0"/>
              <a:t>5/1/2013</a:t>
            </a:r>
          </a:p>
        </p:txBody>
      </p:sp>
      <p:sp>
        <p:nvSpPr>
          <p:cNvPr id="5" name="Footer Placeholder 4"/>
          <p:cNvSpPr>
            <a:spLocks noGrp="1"/>
          </p:cNvSpPr>
          <p:nvPr>
            <p:ph type="ftr" sz="quarter" idx="3"/>
          </p:nvPr>
        </p:nvSpPr>
        <p:spPr>
          <a:xfrm>
            <a:off x="3124200" y="6340475"/>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lvl1pPr>
          </a:lstStyle>
          <a:p>
            <a:pPr>
              <a:defRPr/>
            </a:pPr>
            <a:r>
              <a:rPr lang="en-US" dirty="0"/>
              <a:t>Servicios Preventivos de Medicare</a:t>
            </a:r>
          </a:p>
        </p:txBody>
      </p:sp>
      <p:sp>
        <p:nvSpPr>
          <p:cNvPr id="6" name="Slide Number Placeholder 5"/>
          <p:cNvSpPr>
            <a:spLocks noGrp="1"/>
          </p:cNvSpPr>
          <p:nvPr>
            <p:ph type="sldNum" sz="quarter" idx="4"/>
          </p:nvPr>
        </p:nvSpPr>
        <p:spPr>
          <a:xfrm>
            <a:off x="6553200" y="6340475"/>
            <a:ext cx="2133600" cy="365125"/>
          </a:xfrm>
          <a:prstGeom prst="rect">
            <a:avLst/>
          </a:prstGeom>
        </p:spPr>
        <p:txBody>
          <a:bodyPr vert="horz" lIns="91440" tIns="45720" rIns="91440" bIns="45720" rtlCol="0" anchor="ctr"/>
          <a:lstStyle>
            <a:lvl1pPr algn="r">
              <a:defRPr sz="1200">
                <a:solidFill>
                  <a:schemeClr val="tx1"/>
                </a:solidFill>
                <a:ea typeface="ＭＳ Ｐゴシック"/>
                <a:cs typeface="ＭＳ Ｐゴシック"/>
              </a:defRPr>
            </a:lvl1pPr>
          </a:lstStyle>
          <a:p>
            <a:pPr>
              <a:defRPr/>
            </a:pPr>
            <a:fld id="{04BF6145-C6C9-4D5B-8334-BDCAF3A9990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85" r:id="rId1"/>
    <p:sldLayoutId id="2147484183" r:id="rId2"/>
    <p:sldLayoutId id="2147484186" r:id="rId3"/>
    <p:sldLayoutId id="2147484187" r:id="rId4"/>
    <p:sldLayoutId id="2147484188" r:id="rId5"/>
    <p:sldLayoutId id="2147484184" r:id="rId6"/>
  </p:sldLayoutIdLst>
  <p:hf hdr="0"/>
  <p:txStyles>
    <p:titleStyle>
      <a:lvl1pPr algn="ctr" rtl="0" eaLnBrk="0" fontAlgn="base" hangingPunct="0">
        <a:spcBef>
          <a:spcPct val="0"/>
        </a:spcBef>
        <a:spcAft>
          <a:spcPct val="0"/>
        </a:spcAft>
        <a:defRPr sz="3600" b="1" i="0" u="none"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Calibri" pitchFamily="34" charset="0"/>
        </a:defRPr>
      </a:lvl2pPr>
      <a:lvl3pPr algn="ctr" rtl="0" eaLnBrk="0" fontAlgn="base" hangingPunct="0">
        <a:spcBef>
          <a:spcPct val="0"/>
        </a:spcBef>
        <a:spcAft>
          <a:spcPct val="0"/>
        </a:spcAft>
        <a:defRPr sz="3600" b="1">
          <a:solidFill>
            <a:schemeClr val="tx1"/>
          </a:solidFill>
          <a:latin typeface="Calibri" pitchFamily="34" charset="0"/>
        </a:defRPr>
      </a:lvl3pPr>
      <a:lvl4pPr algn="ctr" rtl="0" eaLnBrk="0" fontAlgn="base" hangingPunct="0">
        <a:spcBef>
          <a:spcPct val="0"/>
        </a:spcBef>
        <a:spcAft>
          <a:spcPct val="0"/>
        </a:spcAft>
        <a:defRPr sz="3600" b="1">
          <a:solidFill>
            <a:schemeClr val="tx1"/>
          </a:solidFill>
          <a:latin typeface="Calibri" pitchFamily="34" charset="0"/>
        </a:defRPr>
      </a:lvl4pPr>
      <a:lvl5pPr algn="ctr" rtl="0" eaLnBrk="0" fontAlgn="base" hangingPunct="0">
        <a:spcBef>
          <a:spcPct val="0"/>
        </a:spcBef>
        <a:spcAft>
          <a:spcPct val="0"/>
        </a:spcAft>
        <a:defRPr sz="3600" b="1">
          <a:solidFill>
            <a:schemeClr val="tx1"/>
          </a:solidFill>
          <a:latin typeface="Calibri" pitchFamily="34" charset="0"/>
        </a:defRPr>
      </a:lvl5pPr>
      <a:lvl6pPr marL="457200" algn="ctr" rtl="0" fontAlgn="base">
        <a:spcBef>
          <a:spcPct val="0"/>
        </a:spcBef>
        <a:spcAft>
          <a:spcPct val="0"/>
        </a:spcAft>
        <a:defRPr sz="3600" b="1">
          <a:solidFill>
            <a:schemeClr val="tx1"/>
          </a:solidFill>
          <a:latin typeface="Calibri" pitchFamily="34" charset="0"/>
        </a:defRPr>
      </a:lvl6pPr>
      <a:lvl7pPr marL="914400" algn="ctr" rtl="0" fontAlgn="base">
        <a:spcBef>
          <a:spcPct val="0"/>
        </a:spcBef>
        <a:spcAft>
          <a:spcPct val="0"/>
        </a:spcAft>
        <a:defRPr sz="3600" b="1">
          <a:solidFill>
            <a:schemeClr val="tx1"/>
          </a:solidFill>
          <a:latin typeface="Calibri" pitchFamily="34" charset="0"/>
        </a:defRPr>
      </a:lvl7pPr>
      <a:lvl8pPr marL="1371600" algn="ctr" rtl="0" fontAlgn="base">
        <a:spcBef>
          <a:spcPct val="0"/>
        </a:spcBef>
        <a:spcAft>
          <a:spcPct val="0"/>
        </a:spcAft>
        <a:defRPr sz="3600" b="1">
          <a:solidFill>
            <a:schemeClr val="tx1"/>
          </a:solidFill>
          <a:latin typeface="Calibri" pitchFamily="34" charset="0"/>
        </a:defRPr>
      </a:lvl8pPr>
      <a:lvl9pPr marL="1828800" algn="ctr" rtl="0" fontAlgn="base">
        <a:spcBef>
          <a:spcPct val="0"/>
        </a:spcBef>
        <a:spcAft>
          <a:spcPct val="0"/>
        </a:spcAft>
        <a:defRPr sz="36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b="0" i="0" u="none" kern="1200">
          <a:solidFill>
            <a:schemeClr val="tx1"/>
          </a:solidFill>
          <a:latin typeface="+mn-lt"/>
          <a:ea typeface="+mn-ea"/>
          <a:cs typeface="+mn-cs"/>
        </a:defRPr>
      </a:lvl2pPr>
      <a:lvl3pPr marL="1143000" indent="-228600" algn="l" rtl="0" eaLnBrk="0" fontAlgn="base" hangingPunct="0">
        <a:spcBef>
          <a:spcPct val="20000"/>
        </a:spcBef>
        <a:spcAft>
          <a:spcPct val="0"/>
        </a:spcAft>
        <a:buSzPct val="50000"/>
        <a:buFont typeface="Wingdings" pitchFamily="2" charset="2"/>
        <a:buChar char="q"/>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Wingdings" pitchFamily="2" charset="2"/>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a:p>
            <a:pPr lvl="4"/>
            <a:endParaRPr lang="en-US" smtClean="0"/>
          </a:p>
          <a:p>
            <a:pPr lvl="4"/>
            <a:endParaRPr lang="en-US" smtClean="0"/>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Lst>
  <p:hf hdr="0" ftr="0"/>
  <p:txStyles>
    <p:titleStyle>
      <a:lvl1pPr algn="ctr" rtl="0" eaLnBrk="0" fontAlgn="base" hangingPunct="0">
        <a:spcBef>
          <a:spcPct val="0"/>
        </a:spcBef>
        <a:spcAft>
          <a:spcPct val="0"/>
        </a:spcAft>
        <a:defRPr sz="4000" b="1" kern="1200">
          <a:solidFill>
            <a:srgbClr val="00529B"/>
          </a:solidFill>
          <a:latin typeface="+mj-lt"/>
          <a:ea typeface="+mj-ea"/>
          <a:cs typeface="+mj-cs"/>
        </a:defRPr>
      </a:lvl1pPr>
      <a:lvl2pPr algn="ctr" rtl="0" eaLnBrk="0" fontAlgn="base" hangingPunct="0">
        <a:spcBef>
          <a:spcPct val="0"/>
        </a:spcBef>
        <a:spcAft>
          <a:spcPct val="0"/>
        </a:spcAft>
        <a:defRPr sz="4000" b="1">
          <a:solidFill>
            <a:srgbClr val="00529B"/>
          </a:solidFill>
          <a:latin typeface="Calibri" pitchFamily="34" charset="0"/>
        </a:defRPr>
      </a:lvl2pPr>
      <a:lvl3pPr algn="ctr" rtl="0" eaLnBrk="0" fontAlgn="base" hangingPunct="0">
        <a:spcBef>
          <a:spcPct val="0"/>
        </a:spcBef>
        <a:spcAft>
          <a:spcPct val="0"/>
        </a:spcAft>
        <a:defRPr sz="4000" b="1">
          <a:solidFill>
            <a:srgbClr val="00529B"/>
          </a:solidFill>
          <a:latin typeface="Calibri" pitchFamily="34" charset="0"/>
        </a:defRPr>
      </a:lvl3pPr>
      <a:lvl4pPr algn="ctr" rtl="0" eaLnBrk="0" fontAlgn="base" hangingPunct="0">
        <a:spcBef>
          <a:spcPct val="0"/>
        </a:spcBef>
        <a:spcAft>
          <a:spcPct val="0"/>
        </a:spcAft>
        <a:defRPr sz="4000" b="1">
          <a:solidFill>
            <a:srgbClr val="00529B"/>
          </a:solidFill>
          <a:latin typeface="Calibri" pitchFamily="34" charset="0"/>
        </a:defRPr>
      </a:lvl4pPr>
      <a:lvl5pPr algn="ctr" rtl="0" eaLnBrk="0" fontAlgn="base" hangingPunct="0">
        <a:spcBef>
          <a:spcPct val="0"/>
        </a:spcBef>
        <a:spcAft>
          <a:spcPct val="0"/>
        </a:spcAft>
        <a:defRPr sz="4000" b="1">
          <a:solidFill>
            <a:srgbClr val="00529B"/>
          </a:solidFill>
          <a:latin typeface="Calibri" pitchFamily="34" charset="0"/>
        </a:defRPr>
      </a:lvl5pPr>
      <a:lvl6pPr marL="457200" algn="ctr" rtl="0" fontAlgn="base">
        <a:spcBef>
          <a:spcPct val="0"/>
        </a:spcBef>
        <a:spcAft>
          <a:spcPct val="0"/>
        </a:spcAft>
        <a:defRPr sz="4000" b="1">
          <a:solidFill>
            <a:srgbClr val="00529B"/>
          </a:solidFill>
          <a:latin typeface="Calibri" pitchFamily="34" charset="0"/>
        </a:defRPr>
      </a:lvl6pPr>
      <a:lvl7pPr marL="914400" algn="ctr" rtl="0" fontAlgn="base">
        <a:spcBef>
          <a:spcPct val="0"/>
        </a:spcBef>
        <a:spcAft>
          <a:spcPct val="0"/>
        </a:spcAft>
        <a:defRPr sz="4000" b="1">
          <a:solidFill>
            <a:srgbClr val="00529B"/>
          </a:solidFill>
          <a:latin typeface="Calibri" pitchFamily="34" charset="0"/>
        </a:defRPr>
      </a:lvl7pPr>
      <a:lvl8pPr marL="1371600" algn="ctr" rtl="0" fontAlgn="base">
        <a:spcBef>
          <a:spcPct val="0"/>
        </a:spcBef>
        <a:spcAft>
          <a:spcPct val="0"/>
        </a:spcAft>
        <a:defRPr sz="4000" b="1">
          <a:solidFill>
            <a:srgbClr val="00529B"/>
          </a:solidFill>
          <a:latin typeface="Calibri" pitchFamily="34" charset="0"/>
        </a:defRPr>
      </a:lvl8pPr>
      <a:lvl9pPr marL="1828800" algn="ctr" rtl="0" fontAlgn="base">
        <a:spcBef>
          <a:spcPct val="0"/>
        </a:spcBef>
        <a:spcAft>
          <a:spcPct val="0"/>
        </a:spcAft>
        <a:defRPr sz="4000" b="1">
          <a:solidFill>
            <a:srgbClr val="00529B"/>
          </a:solidFill>
          <a:latin typeface="Calibri" pitchFamily="34" charset="0"/>
        </a:defRPr>
      </a:lvl9pPr>
    </p:titleStyle>
    <p:bodyStyle>
      <a:lvl1pPr marL="457200" indent="-457200" algn="l" rtl="0" eaLnBrk="0" fontAlgn="base" hangingPunct="0">
        <a:spcBef>
          <a:spcPct val="20000"/>
        </a:spcBef>
        <a:spcAft>
          <a:spcPct val="0"/>
        </a:spcAft>
        <a:buSzPct val="100000"/>
        <a:buFont typeface="Wingdings" pitchFamily="2" charset="2"/>
        <a:buChar char="§"/>
        <a:defRPr sz="3200" kern="1200">
          <a:solidFill>
            <a:schemeClr val="tx1"/>
          </a:solidFill>
          <a:latin typeface="+mn-lt"/>
          <a:ea typeface="+mn-ea"/>
          <a:cs typeface="+mn-cs"/>
        </a:defRPr>
      </a:lvl1pPr>
      <a:lvl2pPr marL="914400" indent="-457200" algn="l" rtl="0" eaLnBrk="0" fontAlgn="base" hangingPunct="0">
        <a:spcBef>
          <a:spcPct val="20000"/>
        </a:spcBef>
        <a:spcAft>
          <a:spcPct val="0"/>
        </a:spcAft>
        <a:buSzPct val="100000"/>
        <a:buFont typeface="Calibri" pitchFamily="34"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50000"/>
        <a:buFont typeface="Wingdings" pitchFamily="2" charset="2"/>
        <a:buChar char="q"/>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SzPct val="100000"/>
        <a:buFont typeface="Wingdings" pitchFamily="2" charset="2"/>
        <a:buChar char="§"/>
        <a:defRPr sz="2200" kern="1200">
          <a:solidFill>
            <a:schemeClr val="tx1"/>
          </a:solidFill>
          <a:latin typeface="+mn-lt"/>
          <a:ea typeface="+mn-ea"/>
          <a:cs typeface="+mn-cs"/>
        </a:defRPr>
      </a:lvl4pPr>
      <a:lvl5pPr marL="2171700" indent="-342900" algn="l" rtl="0" eaLnBrk="0" fontAlgn="base" hangingPunct="0">
        <a:spcBef>
          <a:spcPct val="20000"/>
        </a:spcBef>
        <a:spcAft>
          <a:spcPct val="0"/>
        </a:spcAft>
        <a:buSzPct val="100000"/>
        <a:buFont typeface="Arial" pitchFamily="34"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3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8" Type="http://schemas.openxmlformats.org/officeDocument/2006/relationships/hyperlink" Target="http://www.cms.gov/NationalMedicareTrainingProgram/Tl/list.asp" TargetMode="External"/><Relationship Id="rId3" Type="http://schemas.openxmlformats.org/officeDocument/2006/relationships/notesSlide" Target="../notesSlides/notesSlide48.xml"/><Relationship Id="rId7" Type="http://schemas.openxmlformats.org/officeDocument/2006/relationships/hyperlink" Target="http://www.surgeongeneral.gov/tobacco" TargetMode="External"/><Relationship Id="rId2" Type="http://schemas.openxmlformats.org/officeDocument/2006/relationships/slideLayout" Target="../slideLayouts/slideLayout2.xml"/><Relationship Id="rId1" Type="http://schemas.openxmlformats.org/officeDocument/2006/relationships/tags" Target="../tags/tag35.xml"/><Relationship Id="rId6" Type="http://schemas.openxmlformats.org/officeDocument/2006/relationships/hyperlink" Target="http://productordering.cms.hhs.gov/" TargetMode="External"/><Relationship Id="rId11" Type="http://schemas.openxmlformats.org/officeDocument/2006/relationships/hyperlink" Target="http://www.flu.gov/" TargetMode="External"/><Relationship Id="rId5" Type="http://schemas.openxmlformats.org/officeDocument/2006/relationships/hyperlink" Target="http://www.kidney.org/" TargetMode="External"/><Relationship Id="rId10" Type="http://schemas.openxmlformats.org/officeDocument/2006/relationships/hyperlink" Target="http://www.cdc.gov/" TargetMode="External"/><Relationship Id="rId4" Type="http://schemas.openxmlformats.org/officeDocument/2006/relationships/hyperlink" Target="http://www.lungusa.org/" TargetMode="External"/><Relationship Id="rId9" Type="http://schemas.openxmlformats.org/officeDocument/2006/relationships/hyperlink" Target="http://www.medicare.gov/" TargetMode="Externa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5.xml"/><Relationship Id="rId1" Type="http://schemas.openxmlformats.org/officeDocument/2006/relationships/tags" Target="../tags/tag3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5"/>
          <p:cNvSpPr>
            <a:spLocks noGrp="1"/>
          </p:cNvSpPr>
          <p:nvPr>
            <p:ph type="ctrTitle"/>
          </p:nvPr>
        </p:nvSpPr>
        <p:spPr/>
        <p:txBody>
          <a:bodyPr>
            <a:normAutofit fontScale="90000"/>
          </a:bodyPr>
          <a:lstStyle/>
          <a:p>
            <a:pPr eaLnBrk="1" hangingPunct="1">
              <a:defRPr/>
            </a:pPr>
            <a:r>
              <a:rPr lang="en-US" sz="4000" dirty="0" smtClean="0"/>
              <a:t>Programa Nacional de Entrenamiento</a:t>
            </a:r>
          </a:p>
        </p:txBody>
      </p:sp>
      <p:sp>
        <p:nvSpPr>
          <p:cNvPr id="9219" name="Subtitle 6"/>
          <p:cNvSpPr>
            <a:spLocks noGrp="1"/>
          </p:cNvSpPr>
          <p:nvPr>
            <p:ph type="subTitle" idx="1"/>
          </p:nvPr>
        </p:nvSpPr>
        <p:spPr>
          <a:xfrm>
            <a:off x="4114800" y="2438400"/>
            <a:ext cx="4572000" cy="3048000"/>
          </a:xfrm>
        </p:spPr>
        <p:txBody>
          <a:bodyPr/>
          <a:lstStyle/>
          <a:p>
            <a:pPr eaLnBrk="1" hangingPunct="1"/>
            <a:r>
              <a:rPr lang="en-US" dirty="0" smtClean="0"/>
              <a:t>Módulo 7</a:t>
            </a:r>
          </a:p>
          <a:p>
            <a:pPr eaLnBrk="1" hangingPunct="1"/>
            <a:r>
              <a:rPr lang="en-US" dirty="0" smtClean="0"/>
              <a:t>Servicios Preventivos de Medicare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7"/>
          <p:cNvSpPr>
            <a:spLocks noGrp="1"/>
          </p:cNvSpPr>
          <p:nvPr>
            <p:ph idx="1"/>
          </p:nvPr>
        </p:nvSpPr>
        <p:spPr>
          <a:xfrm>
            <a:off x="533400" y="1371600"/>
            <a:ext cx="8229600" cy="4525963"/>
          </a:xfrm>
        </p:spPr>
        <p:txBody>
          <a:bodyPr/>
          <a:lstStyle/>
          <a:p>
            <a:pPr eaLnBrk="1" hangingPunct="1">
              <a:spcBef>
                <a:spcPct val="0"/>
              </a:spcBef>
            </a:pPr>
            <a:r>
              <a:rPr lang="es-ES_tradnl" sz="3200" dirty="0" smtClean="0">
                <a:cs typeface="Arial" pitchFamily="34" charset="0"/>
              </a:rPr>
              <a:t>Evaluación anual </a:t>
            </a:r>
          </a:p>
          <a:p>
            <a:pPr lvl="1" eaLnBrk="1" hangingPunct="1">
              <a:spcBef>
                <a:spcPct val="0"/>
              </a:spcBef>
            </a:pPr>
            <a:r>
              <a:rPr lang="es-ES_tradnl" sz="2900" dirty="0" smtClean="0">
                <a:cs typeface="Arial" pitchFamily="34" charset="0"/>
              </a:rPr>
              <a:t>Hasta 4 sesiones de orientación en persona si usted</a:t>
            </a:r>
          </a:p>
          <a:p>
            <a:pPr lvl="2" eaLnBrk="1" hangingPunct="1">
              <a:spcBef>
                <a:spcPct val="0"/>
              </a:spcBef>
            </a:pPr>
            <a:r>
              <a:rPr lang="es-ES_tradnl" sz="2800" dirty="0" smtClean="0">
                <a:cs typeface="Arial" pitchFamily="34" charset="0"/>
              </a:rPr>
              <a:t>Abusa del alcohol</a:t>
            </a:r>
          </a:p>
          <a:p>
            <a:pPr lvl="2" eaLnBrk="1" hangingPunct="1">
              <a:spcBef>
                <a:spcPct val="0"/>
              </a:spcBef>
            </a:pPr>
            <a:r>
              <a:rPr lang="es-ES_tradnl" sz="2800" dirty="0" smtClean="0">
                <a:cs typeface="Arial" pitchFamily="34" charset="0"/>
              </a:rPr>
              <a:t>No tiene una dependencia alcohólica</a:t>
            </a:r>
          </a:p>
          <a:p>
            <a:pPr lvl="2" eaLnBrk="1" hangingPunct="1">
              <a:spcBef>
                <a:spcPct val="0"/>
              </a:spcBef>
            </a:pPr>
            <a:r>
              <a:rPr lang="es-ES_tradnl" sz="2800" dirty="0" smtClean="0">
                <a:cs typeface="Arial" pitchFamily="34" charset="0"/>
              </a:rPr>
              <a:t>Está atento y alerta durante la orientación</a:t>
            </a:r>
          </a:p>
          <a:p>
            <a:pPr lvl="1" eaLnBrk="1" hangingPunct="1">
              <a:spcBef>
                <a:spcPct val="0"/>
              </a:spcBef>
            </a:pPr>
            <a:r>
              <a:rPr lang="es-ES_tradnl" sz="2800" dirty="0" smtClean="0">
                <a:cs typeface="Arial" pitchFamily="34" charset="0"/>
              </a:rPr>
              <a:t>La orientación debe hacerla</a:t>
            </a:r>
          </a:p>
          <a:p>
            <a:pPr lvl="2" eaLnBrk="1" hangingPunct="1">
              <a:spcBef>
                <a:spcPct val="0"/>
              </a:spcBef>
            </a:pPr>
            <a:r>
              <a:rPr lang="es-ES_tradnl" sz="2800" dirty="0" smtClean="0">
                <a:cs typeface="Arial" pitchFamily="34" charset="0"/>
              </a:rPr>
              <a:t>Un proveedor calificado </a:t>
            </a:r>
          </a:p>
          <a:p>
            <a:pPr lvl="2" eaLnBrk="1" hangingPunct="1">
              <a:spcBef>
                <a:spcPct val="0"/>
              </a:spcBef>
            </a:pPr>
            <a:r>
              <a:rPr lang="es-ES_tradnl" sz="2800" dirty="0" smtClean="0">
                <a:cs typeface="Arial" pitchFamily="34" charset="0"/>
              </a:rPr>
              <a:t>En un ambiente de cuidado principal</a:t>
            </a:r>
          </a:p>
          <a:p>
            <a:pPr eaLnBrk="1" hangingPunct="1">
              <a:spcBef>
                <a:spcPct val="0"/>
              </a:spcBef>
            </a:pPr>
            <a:r>
              <a:rPr lang="es-ES_tradnl" sz="3100" dirty="0" smtClean="0">
                <a:cs typeface="Arial" pitchFamily="34" charset="0"/>
              </a:rPr>
              <a:t>No le cuesta nada si el proveedor acepta la asignación</a:t>
            </a:r>
          </a:p>
        </p:txBody>
      </p:sp>
      <p:sp>
        <p:nvSpPr>
          <p:cNvPr id="18435" name="Title 6"/>
          <p:cNvSpPr>
            <a:spLocks noGrp="1"/>
          </p:cNvSpPr>
          <p:nvPr>
            <p:ph type="title"/>
          </p:nvPr>
        </p:nvSpPr>
        <p:spPr>
          <a:xfrm>
            <a:off x="457200" y="76200"/>
            <a:ext cx="8229600" cy="1096963"/>
          </a:xfrm>
        </p:spPr>
        <p:txBody>
          <a:bodyPr/>
          <a:lstStyle/>
          <a:p>
            <a:r>
              <a:rPr lang="en-US" sz="3200" dirty="0" smtClean="0"/>
              <a:t>Lección 2 –</a:t>
            </a:r>
            <a:br>
              <a:rPr lang="en-US" sz="3200" dirty="0" smtClean="0"/>
            </a:br>
            <a:r>
              <a:rPr lang="en-US" sz="3200" dirty="0" smtClean="0"/>
              <a:t> </a:t>
            </a:r>
            <a:r>
              <a:rPr lang="en-US" sz="3000" dirty="0" smtClean="0">
                <a:ea typeface="ＭＳ Ｐゴシック" pitchFamily="34" charset="-128"/>
              </a:rPr>
              <a:t>Análisis y orientación sobre el abuso del alcohol</a:t>
            </a:r>
          </a:p>
        </p:txBody>
      </p:sp>
      <p:sp>
        <p:nvSpPr>
          <p:cNvPr id="18436"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1843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1843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6FF6C31-02CC-4582-8B9C-E3C906351B3D}" type="slidenum">
              <a:rPr lang="en-US" smtClean="0"/>
              <a:pPr eaLnBrk="1" hangingPunct="1"/>
              <a:t>10</a:t>
            </a:fld>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cs typeface="Arial" pitchFamily="34" charset="0"/>
              </a:rPr>
              <a:t>Examen de aneurisma aórtico abdominal</a:t>
            </a:r>
          </a:p>
        </p:txBody>
      </p:sp>
      <p:sp>
        <p:nvSpPr>
          <p:cNvPr id="19459" name="Rectangle 3"/>
          <p:cNvSpPr>
            <a:spLocks noGrp="1" noChangeArrowheads="1"/>
          </p:cNvSpPr>
          <p:nvPr>
            <p:ph idx="1"/>
          </p:nvPr>
        </p:nvSpPr>
        <p:spPr/>
        <p:txBody>
          <a:bodyPr/>
          <a:lstStyle/>
          <a:p>
            <a:pPr fontAlgn="base">
              <a:lnSpc>
                <a:spcPct val="80000"/>
              </a:lnSpc>
              <a:spcBef>
                <a:spcPts val="200"/>
              </a:spcBef>
              <a:spcAft>
                <a:spcPct val="0"/>
              </a:spcAft>
            </a:pPr>
            <a:r>
              <a:rPr lang="es-ES_tradnl" sz="2700" dirty="0" smtClean="0">
                <a:cs typeface="Arial" pitchFamily="34" charset="0"/>
              </a:rPr>
              <a:t>Aneurisma aórtico abdominal </a:t>
            </a:r>
            <a:r>
              <a:rPr lang="es-ES_tradnl" sz="2700" dirty="0" smtClean="0"/>
              <a:t>(dilatación de una parte de la pared de la aorta que se ha debilitado)</a:t>
            </a:r>
          </a:p>
          <a:p>
            <a:pPr eaLnBrk="1" fontAlgn="base" hangingPunct="1">
              <a:lnSpc>
                <a:spcPct val="80000"/>
              </a:lnSpc>
              <a:spcAft>
                <a:spcPct val="0"/>
              </a:spcAft>
            </a:pPr>
            <a:r>
              <a:rPr lang="es-ES_tradnl" sz="2700" dirty="0" smtClean="0">
                <a:cs typeface="Arial" pitchFamily="34" charset="0"/>
              </a:rPr>
              <a:t>Ecografía una sola vez </a:t>
            </a:r>
          </a:p>
          <a:p>
            <a:pPr lvl="1" eaLnBrk="1" hangingPunct="1">
              <a:lnSpc>
                <a:spcPct val="80000"/>
              </a:lnSpc>
            </a:pPr>
            <a:r>
              <a:rPr lang="es-ES_tradnl" sz="2600" dirty="0" smtClean="0">
                <a:cs typeface="Arial" pitchFamily="34" charset="0"/>
              </a:rPr>
              <a:t>Derivado de su visita preventiva “Bienvenido a Medicare” </a:t>
            </a:r>
          </a:p>
          <a:p>
            <a:pPr lvl="2" eaLnBrk="1" hangingPunct="1">
              <a:lnSpc>
                <a:spcPct val="80000"/>
              </a:lnSpc>
              <a:buFont typeface="Wingdings" pitchFamily="2" charset="2"/>
              <a:buNone/>
            </a:pPr>
            <a:r>
              <a:rPr lang="es-ES_tradnl" sz="1400" dirty="0" smtClean="0">
                <a:cs typeface="Arial" pitchFamily="34" charset="0"/>
              </a:rPr>
              <a:t>■   </a:t>
            </a:r>
            <a:r>
              <a:rPr lang="es-ES_tradnl" sz="3000" dirty="0" smtClean="0">
                <a:cs typeface="Arial" pitchFamily="34" charset="0"/>
              </a:rPr>
              <a:t>Los factores de riesgo incluyen</a:t>
            </a:r>
          </a:p>
          <a:p>
            <a:pPr lvl="1">
              <a:lnSpc>
                <a:spcPct val="80000"/>
              </a:lnSpc>
              <a:spcBef>
                <a:spcPts val="200"/>
              </a:spcBef>
            </a:pPr>
            <a:r>
              <a:rPr lang="es-ES_tradnl" sz="2600" dirty="0" smtClean="0"/>
              <a:t>Antecedentes familiares de </a:t>
            </a:r>
            <a:r>
              <a:rPr lang="es-ES_tradnl" sz="2600" dirty="0" smtClean="0">
                <a:cs typeface="Arial" pitchFamily="34" charset="0"/>
              </a:rPr>
              <a:t>aneurismas aórticos abdominales</a:t>
            </a:r>
            <a:endParaRPr lang="es-ES_tradnl" sz="2600" dirty="0" smtClean="0"/>
          </a:p>
          <a:p>
            <a:pPr lvl="1">
              <a:lnSpc>
                <a:spcPct val="80000"/>
              </a:lnSpc>
              <a:spcBef>
                <a:spcPts val="200"/>
              </a:spcBef>
            </a:pPr>
            <a:r>
              <a:rPr lang="es-ES_tradnl" sz="2600" dirty="0" smtClean="0"/>
              <a:t>Los hombres que tienen entre 65 y 75 años </a:t>
            </a:r>
          </a:p>
          <a:p>
            <a:pPr lvl="2">
              <a:lnSpc>
                <a:spcPct val="80000"/>
              </a:lnSpc>
              <a:spcBef>
                <a:spcPts val="200"/>
              </a:spcBef>
            </a:pPr>
            <a:r>
              <a:rPr lang="es-ES_tradnl" sz="2400" dirty="0" smtClean="0"/>
              <a:t>Que han fumado por lo menos 100 cigarrillos en su vida</a:t>
            </a:r>
          </a:p>
          <a:p>
            <a:pPr fontAlgn="base">
              <a:lnSpc>
                <a:spcPct val="80000"/>
              </a:lnSpc>
              <a:spcAft>
                <a:spcPct val="0"/>
              </a:spcAft>
            </a:pPr>
            <a:r>
              <a:rPr lang="es-ES_tradnl" sz="3000" dirty="0" smtClean="0"/>
              <a:t>Si tiene el Medicare Original no tiene que pagar ni copago ni deducible</a:t>
            </a:r>
          </a:p>
        </p:txBody>
      </p:sp>
      <p:sp>
        <p:nvSpPr>
          <p:cNvPr id="19460"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9461"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19462"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35706D3-CC44-4C4F-AAFF-1A3ABABDB9EB}" type="slidenum">
              <a:rPr lang="en-US" smtClean="0">
                <a:latin typeface="Calibri" pitchFamily="34" charset="0"/>
              </a:rPr>
              <a:pPr eaLnBrk="1" hangingPunct="1"/>
              <a:t>11</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smtClean="0"/>
              <a:t>Densitometría ósea</a:t>
            </a:r>
          </a:p>
        </p:txBody>
      </p:sp>
      <p:sp>
        <p:nvSpPr>
          <p:cNvPr id="20483" name="Content Placeholder 6"/>
          <p:cNvSpPr>
            <a:spLocks noGrp="1"/>
          </p:cNvSpPr>
          <p:nvPr>
            <p:ph idx="1"/>
          </p:nvPr>
        </p:nvSpPr>
        <p:spPr>
          <a:xfrm>
            <a:off x="182563" y="1371600"/>
            <a:ext cx="9144000" cy="4754563"/>
          </a:xfrm>
        </p:spPr>
        <p:txBody>
          <a:bodyPr/>
          <a:lstStyle/>
          <a:p>
            <a:pPr marL="285750" indent="-285750" fontAlgn="base">
              <a:spcBef>
                <a:spcPts val="300"/>
              </a:spcBef>
              <a:spcAft>
                <a:spcPct val="0"/>
              </a:spcAft>
            </a:pPr>
            <a:r>
              <a:rPr lang="es-ES_tradnl" sz="2600" dirty="0" smtClean="0"/>
              <a:t>Mide la densidad ósea</a:t>
            </a:r>
          </a:p>
          <a:p>
            <a:pPr marL="568325" lvl="1" indent="-284163">
              <a:spcBef>
                <a:spcPts val="300"/>
              </a:spcBef>
              <a:buFont typeface="Arial" pitchFamily="34" charset="0"/>
              <a:buChar char="–"/>
            </a:pPr>
            <a:r>
              <a:rPr lang="es-ES_tradnl" sz="2400" dirty="0" smtClean="0"/>
              <a:t>La osteoporosis puede debilitar sus huesos (volverlos quebradizos)</a:t>
            </a:r>
          </a:p>
          <a:p>
            <a:pPr marL="285750" indent="-285750" fontAlgn="base">
              <a:spcBef>
                <a:spcPts val="300"/>
              </a:spcBef>
              <a:spcAft>
                <a:spcPct val="0"/>
              </a:spcAft>
            </a:pPr>
            <a:r>
              <a:rPr lang="es-ES_tradnl" sz="2600" dirty="0" smtClean="0"/>
              <a:t>Cubierta si satisface ciertos criterios</a:t>
            </a:r>
          </a:p>
          <a:p>
            <a:pPr marL="568325" lvl="1" indent="-284163">
              <a:buFontTx/>
              <a:buChar char="–"/>
            </a:pPr>
            <a:r>
              <a:rPr lang="es-ES_tradnl" sz="2400" dirty="0" smtClean="0"/>
              <a:t> Por su historial clínico, es una persona a riesgo de padecer de osteoporosis</a:t>
            </a:r>
          </a:p>
          <a:p>
            <a:pPr marL="568325" lvl="1" indent="-284163">
              <a:buFontTx/>
              <a:buChar char="–"/>
            </a:pPr>
            <a:r>
              <a:rPr lang="es-ES_tradnl" sz="2400" dirty="0" smtClean="0"/>
              <a:t> Las radiografías muestran problemas potenciales</a:t>
            </a:r>
          </a:p>
          <a:p>
            <a:pPr marL="568325" lvl="1" indent="-284163">
              <a:buFontTx/>
              <a:buChar char="–"/>
            </a:pPr>
            <a:r>
              <a:rPr lang="es-ES_tradnl" sz="2400" dirty="0" smtClean="0"/>
              <a:t> Usted está tomando esteroides o prednisona</a:t>
            </a:r>
          </a:p>
          <a:p>
            <a:pPr marL="568325" lvl="1" indent="-284163">
              <a:buFontTx/>
              <a:buChar char="–"/>
            </a:pPr>
            <a:r>
              <a:rPr lang="es-ES_tradnl" sz="2400" dirty="0" smtClean="0"/>
              <a:t> Padece de hiperparatiroidismo</a:t>
            </a:r>
          </a:p>
          <a:p>
            <a:pPr marL="285750" indent="-285750" fontAlgn="base">
              <a:spcAft>
                <a:spcPct val="0"/>
              </a:spcAft>
            </a:pPr>
            <a:r>
              <a:rPr lang="es-ES_tradnl" sz="2800" dirty="0" smtClean="0"/>
              <a:t>  </a:t>
            </a:r>
            <a:r>
              <a:rPr lang="es-ES_tradnl" sz="2600" dirty="0" smtClean="0"/>
              <a:t>Cada 24 meses (con mayor frecuencia si fuese necesario)</a:t>
            </a:r>
          </a:p>
          <a:p>
            <a:pPr marL="285750" indent="-285750" fontAlgn="base">
              <a:spcBef>
                <a:spcPts val="300"/>
              </a:spcBef>
              <a:spcAft>
                <a:spcPct val="0"/>
              </a:spcAft>
            </a:pPr>
            <a:r>
              <a:rPr lang="es-ES_tradnl" sz="2600" dirty="0" smtClean="0"/>
              <a:t>Si tiene el Medicare Original no paga el deducible ni copago</a:t>
            </a:r>
          </a:p>
        </p:txBody>
      </p:sp>
      <p:sp>
        <p:nvSpPr>
          <p:cNvPr id="20484"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0485"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0486" name="Slide Number Placeholder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C03D8E4-6F92-4149-9A74-FF7E57B99C01}" type="slidenum">
              <a:rPr lang="en-US" smtClean="0">
                <a:latin typeface="Calibri" pitchFamily="34" charset="0"/>
              </a:rPr>
              <a:pPr eaLnBrk="1" hangingPunct="1"/>
              <a:t>12</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dirty="0" smtClean="0">
                <a:ea typeface="ＭＳ Ｐゴシック" pitchFamily="34" charset="-128"/>
              </a:rPr>
              <a:t>Examen de Enfermedad Cardiovascular</a:t>
            </a:r>
          </a:p>
        </p:txBody>
      </p:sp>
      <p:sp>
        <p:nvSpPr>
          <p:cNvPr id="353283" name="Rectangle 3"/>
          <p:cNvSpPr>
            <a:spLocks noGrp="1" noChangeArrowheads="1"/>
          </p:cNvSpPr>
          <p:nvPr>
            <p:ph idx="1"/>
          </p:nvPr>
        </p:nvSpPr>
        <p:spPr/>
        <p:txBody>
          <a:bodyPr>
            <a:normAutofit lnSpcReduction="10000"/>
          </a:bodyPr>
          <a:lstStyle/>
          <a:p>
            <a:pPr eaLnBrk="1" hangingPunct="1">
              <a:lnSpc>
                <a:spcPct val="90000"/>
              </a:lnSpc>
              <a:spcBef>
                <a:spcPts val="300"/>
              </a:spcBef>
              <a:defRPr/>
            </a:pPr>
            <a:r>
              <a:rPr lang="es-ES" dirty="0" smtClean="0">
                <a:cs typeface="Arial" pitchFamily="34" charset="0"/>
              </a:rPr>
              <a:t>Examen de sangre para la detección temprana de riesgos</a:t>
            </a:r>
          </a:p>
          <a:p>
            <a:pPr marL="630238" lvl="1" indent="-236538" eaLnBrk="1" hangingPunct="1">
              <a:lnSpc>
                <a:spcPct val="90000"/>
              </a:lnSpc>
              <a:spcBef>
                <a:spcPts val="300"/>
              </a:spcBef>
              <a:defRPr/>
            </a:pPr>
            <a:r>
              <a:rPr lang="es-ES" dirty="0" smtClean="0">
                <a:cs typeface="Arial" pitchFamily="34" charset="0"/>
              </a:rPr>
              <a:t>Enfermedad cardiaca</a:t>
            </a:r>
          </a:p>
          <a:p>
            <a:pPr marL="630238" lvl="1" indent="-236538" eaLnBrk="1" hangingPunct="1">
              <a:lnSpc>
                <a:spcPct val="90000"/>
              </a:lnSpc>
              <a:spcBef>
                <a:spcPts val="300"/>
              </a:spcBef>
              <a:defRPr/>
            </a:pPr>
            <a:r>
              <a:rPr lang="es-ES" dirty="0" smtClean="0">
                <a:cs typeface="Arial" pitchFamily="34" charset="0"/>
              </a:rPr>
              <a:t>Ataque</a:t>
            </a:r>
          </a:p>
          <a:p>
            <a:pPr eaLnBrk="1" hangingPunct="1">
              <a:lnSpc>
                <a:spcPct val="90000"/>
              </a:lnSpc>
              <a:spcBef>
                <a:spcPts val="300"/>
              </a:spcBef>
              <a:defRPr/>
            </a:pPr>
            <a:r>
              <a:rPr lang="es-ES" dirty="0" smtClean="0">
                <a:cs typeface="Arial" pitchFamily="34" charset="0"/>
              </a:rPr>
              <a:t> Medicare cubre las pruebas de</a:t>
            </a:r>
          </a:p>
          <a:p>
            <a:pPr marL="630238" lvl="1" indent="-236538">
              <a:lnSpc>
                <a:spcPct val="90000"/>
              </a:lnSpc>
              <a:defRPr/>
            </a:pPr>
            <a:r>
              <a:rPr lang="es-ES" dirty="0" smtClean="0"/>
              <a:t>Colesterol total</a:t>
            </a:r>
          </a:p>
          <a:p>
            <a:pPr marL="630238" lvl="1" indent="-236538">
              <a:lnSpc>
                <a:spcPct val="90000"/>
              </a:lnSpc>
              <a:defRPr/>
            </a:pPr>
            <a:r>
              <a:rPr lang="es-ES" dirty="0" smtClean="0"/>
              <a:t>Lipoproteínas de alta densidad</a:t>
            </a:r>
          </a:p>
          <a:p>
            <a:pPr marL="630238" lvl="1" indent="-236538">
              <a:lnSpc>
                <a:spcPct val="90000"/>
              </a:lnSpc>
              <a:defRPr/>
            </a:pPr>
            <a:r>
              <a:rPr lang="es-ES" dirty="0" smtClean="0"/>
              <a:t>Triglicéridos</a:t>
            </a:r>
          </a:p>
          <a:p>
            <a:pPr eaLnBrk="1" hangingPunct="1">
              <a:lnSpc>
                <a:spcPct val="90000"/>
              </a:lnSpc>
              <a:spcBef>
                <a:spcPts val="300"/>
              </a:spcBef>
              <a:defRPr/>
            </a:pPr>
            <a:r>
              <a:rPr lang="es-ES" dirty="0" smtClean="0">
                <a:cs typeface="Arial" pitchFamily="34" charset="0"/>
              </a:rPr>
              <a:t>Cubierto una vez cada 5 años</a:t>
            </a:r>
          </a:p>
          <a:p>
            <a:pPr eaLnBrk="1" hangingPunct="1">
              <a:lnSpc>
                <a:spcPct val="90000"/>
              </a:lnSpc>
              <a:spcBef>
                <a:spcPts val="300"/>
              </a:spcBef>
              <a:defRPr/>
            </a:pPr>
            <a:r>
              <a:rPr lang="es-ES" dirty="0" smtClean="0">
                <a:cs typeface="Arial" pitchFamily="34" charset="0"/>
              </a:rPr>
              <a:t>No se hay copago ni deducible con Medicare Original</a:t>
            </a:r>
          </a:p>
        </p:txBody>
      </p:sp>
      <p:sp>
        <p:nvSpPr>
          <p:cNvPr id="21508"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1509"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151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2470356-6CDE-46C9-AAFC-7230161E9937}" type="slidenum">
              <a:rPr lang="en-US" smtClean="0">
                <a:latin typeface="Calibri" pitchFamily="34" charset="0"/>
              </a:rPr>
              <a:pPr eaLnBrk="1" hangingPunct="1"/>
              <a:t>13</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pPr eaLnBrk="1" hangingPunct="1">
              <a:defRPr/>
            </a:pPr>
            <a:r>
              <a:rPr lang="en-US" sz="3200" dirty="0" smtClean="0">
                <a:ea typeface="ＭＳ Ｐゴシック" pitchFamily="34" charset="-128"/>
              </a:rPr>
              <a:t>Enfermedad Cardiovascular (Terapia Conductual)</a:t>
            </a:r>
          </a:p>
        </p:txBody>
      </p:sp>
      <p:sp>
        <p:nvSpPr>
          <p:cNvPr id="22531" name="Content Placeholder 2"/>
          <p:cNvSpPr>
            <a:spLocks noGrp="1"/>
          </p:cNvSpPr>
          <p:nvPr>
            <p:ph idx="1"/>
          </p:nvPr>
        </p:nvSpPr>
        <p:spPr>
          <a:xfrm>
            <a:off x="304800" y="1371600"/>
            <a:ext cx="8534400" cy="4754563"/>
          </a:xfrm>
        </p:spPr>
        <p:txBody>
          <a:bodyPr/>
          <a:lstStyle/>
          <a:p>
            <a:pPr eaLnBrk="1" fontAlgn="base" hangingPunct="1">
              <a:spcAft>
                <a:spcPct val="0"/>
              </a:spcAft>
            </a:pPr>
            <a:r>
              <a:rPr lang="es-ES_tradnl" dirty="0" smtClean="0">
                <a:cs typeface="Arial" pitchFamily="34" charset="0"/>
              </a:rPr>
              <a:t>Una visita para disminuir el riesgo de CVD al año</a:t>
            </a:r>
          </a:p>
          <a:p>
            <a:pPr lvl="2" eaLnBrk="1" hangingPunct="1">
              <a:buFont typeface="Wingdings" pitchFamily="2" charset="2"/>
              <a:buChar char="§"/>
            </a:pPr>
            <a:r>
              <a:rPr lang="es-ES_tradnl" dirty="0" smtClean="0">
                <a:cs typeface="Arial" pitchFamily="34" charset="0"/>
              </a:rPr>
              <a:t>Brindada por un médico de cuidado primario/principal en un ambiente de cuidado primario</a:t>
            </a:r>
          </a:p>
          <a:p>
            <a:pPr marL="628650" lvl="1" indent="-287338" eaLnBrk="1" hangingPunct="1">
              <a:buFont typeface="Wingdings" pitchFamily="2" charset="2"/>
              <a:buChar char="§"/>
            </a:pPr>
            <a:r>
              <a:rPr lang="es-ES_tradnl" dirty="0" smtClean="0">
                <a:cs typeface="Arial" pitchFamily="34" charset="0"/>
              </a:rPr>
              <a:t>En la visita pueden</a:t>
            </a:r>
          </a:p>
          <a:p>
            <a:pPr lvl="2" eaLnBrk="1" hangingPunct="1">
              <a:buFont typeface="Wingdings" pitchFamily="2" charset="2"/>
              <a:buChar char="§"/>
            </a:pPr>
            <a:r>
              <a:rPr lang="es-ES_tradnl" dirty="0" smtClean="0">
                <a:cs typeface="Arial" pitchFamily="34" charset="0"/>
              </a:rPr>
              <a:t> Recomendarle el uso de aspirina si los beneficios anulan los riesgos </a:t>
            </a:r>
          </a:p>
          <a:p>
            <a:pPr lvl="2" eaLnBrk="1" hangingPunct="1">
              <a:buFont typeface="Wingdings" pitchFamily="2" charset="2"/>
              <a:buChar char="§"/>
            </a:pPr>
            <a:r>
              <a:rPr lang="es-ES_tradnl" dirty="0" smtClean="0">
                <a:cs typeface="Arial" pitchFamily="34" charset="0"/>
              </a:rPr>
              <a:t>Controlar su presión arterial</a:t>
            </a:r>
          </a:p>
          <a:p>
            <a:pPr lvl="2" eaLnBrk="1" hangingPunct="1">
              <a:buFont typeface="Wingdings" pitchFamily="2" charset="2"/>
              <a:buChar char="§"/>
            </a:pPr>
            <a:r>
              <a:rPr lang="es-ES_tradnl" dirty="0" smtClean="0">
                <a:cs typeface="Arial" pitchFamily="34" charset="0"/>
              </a:rPr>
              <a:t>Brindarle consejos para fomentar una dieta sana</a:t>
            </a:r>
          </a:p>
        </p:txBody>
      </p:sp>
      <p:sp>
        <p:nvSpPr>
          <p:cNvPr id="22532"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2533"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25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40EE021-382F-40D6-B236-19560F847A2D}" type="slidenum">
              <a:rPr lang="en-US" smtClean="0">
                <a:latin typeface="Calibri" pitchFamily="34" charset="0"/>
              </a:rPr>
              <a:pPr eaLnBrk="1" hangingPunct="1"/>
              <a:t>14</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t>Examen de cáncer colorrectal</a:t>
            </a:r>
          </a:p>
        </p:txBody>
      </p:sp>
      <p:sp>
        <p:nvSpPr>
          <p:cNvPr id="23555" name="Rectangle 3"/>
          <p:cNvSpPr>
            <a:spLocks noGrp="1" noChangeArrowheads="1"/>
          </p:cNvSpPr>
          <p:nvPr>
            <p:ph idx="1"/>
          </p:nvPr>
        </p:nvSpPr>
        <p:spPr>
          <a:xfrm>
            <a:off x="457200" y="1371600"/>
            <a:ext cx="8534400" cy="4754563"/>
          </a:xfrm>
        </p:spPr>
        <p:txBody>
          <a:bodyPr/>
          <a:lstStyle/>
          <a:p>
            <a:pPr fontAlgn="base">
              <a:spcAft>
                <a:spcPct val="0"/>
              </a:spcAft>
            </a:pPr>
            <a:r>
              <a:rPr lang="es-ES_tradnl" dirty="0" smtClean="0">
                <a:cs typeface="Arial" pitchFamily="34" charset="0"/>
              </a:rPr>
              <a:t>Ayuda a detectar crecimientos precancerígenos</a:t>
            </a:r>
          </a:p>
          <a:p>
            <a:pPr fontAlgn="base">
              <a:spcAft>
                <a:spcPct val="0"/>
              </a:spcAft>
            </a:pPr>
            <a:r>
              <a:rPr lang="es-ES_tradnl" dirty="0" smtClean="0">
                <a:cs typeface="Arial" pitchFamily="34" charset="0"/>
              </a:rPr>
              <a:t>Ayuda a prevenir o detectar el cáncer temprano</a:t>
            </a:r>
          </a:p>
          <a:p>
            <a:pPr fontAlgn="base">
              <a:spcAft>
                <a:spcPct val="0"/>
              </a:spcAft>
            </a:pPr>
            <a:r>
              <a:rPr lang="es-ES_tradnl" dirty="0" smtClean="0">
                <a:cs typeface="Arial" pitchFamily="34" charset="0"/>
              </a:rPr>
              <a:t>Puede cubrir uno o más de los exámenes siguientes:</a:t>
            </a:r>
          </a:p>
          <a:p>
            <a:pPr lvl="1" eaLnBrk="1" fontAlgn="t" hangingPunct="1"/>
            <a:r>
              <a:rPr lang="es-ES_tradnl" dirty="0" smtClean="0">
                <a:cs typeface="Arial" pitchFamily="34" charset="0"/>
              </a:rPr>
              <a:t>Prueba de sangre oculta en la materia fecal</a:t>
            </a:r>
          </a:p>
          <a:p>
            <a:pPr lvl="1" eaLnBrk="1" fontAlgn="t" hangingPunct="1"/>
            <a:r>
              <a:rPr lang="es-ES_tradnl" dirty="0" smtClean="0">
                <a:cs typeface="Arial" pitchFamily="34" charset="0"/>
              </a:rPr>
              <a:t>Sigmoidoscopía flexible</a:t>
            </a:r>
          </a:p>
          <a:p>
            <a:pPr lvl="1" eaLnBrk="1" fontAlgn="t" hangingPunct="1"/>
            <a:r>
              <a:rPr lang="es-ES_tradnl" dirty="0" smtClean="0">
                <a:cs typeface="Arial" pitchFamily="34" charset="0"/>
              </a:rPr>
              <a:t>Colonoscopía</a:t>
            </a:r>
          </a:p>
          <a:p>
            <a:pPr lvl="1" eaLnBrk="1" fontAlgn="t" hangingPunct="1"/>
            <a:r>
              <a:rPr lang="es-ES_tradnl" dirty="0" smtClean="0">
                <a:cs typeface="Arial" pitchFamily="34" charset="0"/>
              </a:rPr>
              <a:t>Enema de Bario</a:t>
            </a:r>
          </a:p>
        </p:txBody>
      </p:sp>
      <p:sp>
        <p:nvSpPr>
          <p:cNvPr id="23556"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355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355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75C9EC8-143F-4832-8B20-673FB075246F}" type="slidenum">
              <a:rPr lang="en-US" smtClean="0">
                <a:latin typeface="Calibri" pitchFamily="34" charset="0"/>
              </a:rPr>
              <a:pPr eaLnBrk="1" hangingPunct="1"/>
              <a:t>15</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4/2/2012</a:t>
            </a:r>
          </a:p>
        </p:txBody>
      </p:sp>
      <p:sp>
        <p:nvSpPr>
          <p:cNvPr id="24579"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Los Servicios Preventivos de Medicare</a:t>
            </a:r>
          </a:p>
        </p:txBody>
      </p:sp>
      <p:sp>
        <p:nvSpPr>
          <p:cNvPr id="2458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DF17785-170C-4AB6-BC40-8B0B0C8F4B27}" type="slidenum">
              <a:rPr lang="en-US" smtClean="0">
                <a:latin typeface="Calibri" pitchFamily="34" charset="0"/>
              </a:rPr>
              <a:pPr eaLnBrk="1" hangingPunct="1"/>
              <a:t>16</a:t>
            </a:fld>
            <a:endParaRPr lang="en-US" dirty="0" smtClean="0">
              <a:latin typeface="Calibri" pitchFamily="34" charset="0"/>
            </a:endParaRPr>
          </a:p>
        </p:txBody>
      </p:sp>
      <p:graphicFrame>
        <p:nvGraphicFramePr>
          <p:cNvPr id="10" name="Table 9"/>
          <p:cNvGraphicFramePr>
            <a:graphicFrameLocks noGrp="1"/>
          </p:cNvGraphicFramePr>
          <p:nvPr/>
        </p:nvGraphicFramePr>
        <p:xfrm>
          <a:off x="228600" y="152400"/>
          <a:ext cx="8686799" cy="6403594"/>
        </p:xfrm>
        <a:graphic>
          <a:graphicData uri="http://schemas.openxmlformats.org/drawingml/2006/table">
            <a:tbl>
              <a:tblPr>
                <a:effectLst>
                  <a:outerShdw blurRad="50800" dist="76200" dir="2700000" algn="tl" rotWithShape="0">
                    <a:prstClr val="black">
                      <a:alpha val="40000"/>
                    </a:prstClr>
                  </a:outerShdw>
                </a:effectLst>
              </a:tblPr>
              <a:tblGrid>
                <a:gridCol w="1683067"/>
                <a:gridCol w="2171700"/>
                <a:gridCol w="2088833"/>
                <a:gridCol w="2743199"/>
              </a:tblGrid>
              <a:tr h="533400">
                <a:tc gridSpan="4">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charset="0"/>
                          <a:ea typeface="Calibri" charset="0"/>
                        </a:rPr>
                        <a:t>Evaluaciones de cáncer colorrectal</a:t>
                      </a:r>
                    </a:p>
                  </a:txBody>
                  <a:tcPr marL="26504" marR="26504"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33400">
                <a:tc>
                  <a:txBody>
                    <a:bodyPr/>
                    <a:lstStyle/>
                    <a:p>
                      <a:pPr marL="0" marR="0" algn="ctr">
                        <a:lnSpc>
                          <a:spcPct val="100000"/>
                        </a:lnSpc>
                        <a:spcBef>
                          <a:spcPts val="0"/>
                        </a:spcBef>
                        <a:spcAft>
                          <a:spcPts val="0"/>
                        </a:spcAft>
                      </a:pPr>
                      <a:r>
                        <a:rPr lang="en-US" sz="1600" b="1" dirty="0" smtClean="0">
                          <a:latin typeface="+mn-lt"/>
                          <a:ea typeface="Calibri"/>
                          <a:cs typeface="Times New Roman"/>
                        </a:rPr>
                        <a:t>Examen  y requisitos</a:t>
                      </a:r>
                      <a:endParaRPr lang="en-US" sz="1600" dirty="0">
                        <a:latin typeface="+mn-lt"/>
                        <a:ea typeface="Calibri"/>
                        <a:cs typeface="Times New Roman"/>
                      </a:endParaRPr>
                    </a:p>
                  </a:txBody>
                  <a:tcPr marL="26504" marR="26504"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algn="ctr">
                        <a:lnSpc>
                          <a:spcPct val="115000"/>
                        </a:lnSpc>
                        <a:spcBef>
                          <a:spcPts val="0"/>
                        </a:spcBef>
                        <a:spcAft>
                          <a:spcPts val="0"/>
                        </a:spcAft>
                      </a:pPr>
                      <a:r>
                        <a:rPr lang="en-US" sz="1600" b="1" spc="-40" baseline="0" dirty="0" smtClean="0">
                          <a:latin typeface="+mn-lt"/>
                          <a:ea typeface="Calibri"/>
                          <a:cs typeface="Times New Roman"/>
                        </a:rPr>
                        <a:t>Pacientes con riesgo normal, cada</a:t>
                      </a:r>
                      <a:endParaRPr lang="en-US" sz="1600" b="1" spc="-40" dirty="0">
                        <a:latin typeface="+mn-lt"/>
                        <a:ea typeface="Calibri"/>
                        <a:cs typeface="Times New Roman"/>
                      </a:endParaRPr>
                    </a:p>
                  </a:txBody>
                  <a:tcPr marL="26504" marR="26504"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algn="ctr">
                        <a:lnSpc>
                          <a:spcPct val="115000"/>
                        </a:lnSpc>
                        <a:spcBef>
                          <a:spcPts val="0"/>
                        </a:spcBef>
                        <a:spcAft>
                          <a:spcPts val="0"/>
                        </a:spcAft>
                      </a:pPr>
                      <a:r>
                        <a:rPr lang="en-US" sz="1800" b="1" dirty="0" smtClean="0">
                          <a:latin typeface="+mn-lt"/>
                          <a:ea typeface="Calibri"/>
                          <a:cs typeface="Times New Roman"/>
                        </a:rPr>
                        <a:t>Pacientes de alto riesgo, cada</a:t>
                      </a:r>
                      <a:endParaRPr lang="en-US" sz="1800" b="1"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algn="ctr">
                        <a:lnSpc>
                          <a:spcPct val="115000"/>
                        </a:lnSpc>
                        <a:spcBef>
                          <a:spcPts val="0"/>
                        </a:spcBef>
                        <a:spcAft>
                          <a:spcPts val="0"/>
                        </a:spcAft>
                      </a:pPr>
                      <a:r>
                        <a:rPr lang="en-US" sz="1800" b="1" dirty="0" smtClean="0">
                          <a:latin typeface="+mn-lt"/>
                          <a:ea typeface="Calibri"/>
                          <a:cs typeface="Times New Roman"/>
                        </a:rPr>
                        <a:t>Usted paga</a:t>
                      </a:r>
                      <a:endParaRPr lang="en-US" sz="1800" dirty="0">
                        <a:latin typeface="+mn-lt"/>
                        <a:ea typeface="Calibri"/>
                        <a:cs typeface="Times New Roman"/>
                      </a:endParaRPr>
                    </a:p>
                  </a:txBody>
                  <a:tcPr marL="26504" marR="2650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015649">
                <a:tc>
                  <a:txBody>
                    <a:bodyPr/>
                    <a:lstStyle/>
                    <a:p>
                      <a:pPr marL="0" marR="0">
                        <a:lnSpc>
                          <a:spcPct val="100000"/>
                        </a:lnSpc>
                        <a:spcBef>
                          <a:spcPts val="0"/>
                        </a:spcBef>
                        <a:spcAft>
                          <a:spcPts val="0"/>
                        </a:spcAft>
                      </a:pPr>
                      <a:r>
                        <a:rPr lang="es-ES" sz="1600" b="1" dirty="0" smtClean="0">
                          <a:latin typeface="+mn-lt"/>
                          <a:ea typeface="Calibri"/>
                          <a:cs typeface="Times New Roman"/>
                        </a:rPr>
                        <a:t>Prueba de sangre oculta en la materia fecal</a:t>
                      </a:r>
                    </a:p>
                    <a:p>
                      <a:pPr marL="0" marR="0">
                        <a:lnSpc>
                          <a:spcPct val="100000"/>
                        </a:lnSpc>
                        <a:spcBef>
                          <a:spcPts val="0"/>
                        </a:spcBef>
                        <a:spcAft>
                          <a:spcPts val="0"/>
                        </a:spcAft>
                      </a:pPr>
                      <a:r>
                        <a:rPr lang="en-US" sz="1600" dirty="0" smtClean="0">
                          <a:latin typeface="+mn-lt"/>
                          <a:ea typeface="Calibri"/>
                          <a:cs typeface="Times New Roman"/>
                        </a:rPr>
                        <a:t>50 años de edad</a:t>
                      </a:r>
                      <a:r>
                        <a:rPr lang="en-US" sz="1600" baseline="0" dirty="0" smtClean="0">
                          <a:latin typeface="+mn-lt"/>
                          <a:ea typeface="Calibri"/>
                          <a:cs typeface="Times New Roman"/>
                        </a:rPr>
                        <a:t> o más</a:t>
                      </a:r>
                      <a:endParaRPr lang="en-US" sz="1600" dirty="0">
                        <a:latin typeface="+mn-lt"/>
                        <a:ea typeface="Calibri"/>
                        <a:cs typeface="Times New Roman"/>
                      </a:endParaRP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0" marR="0">
                        <a:lnSpc>
                          <a:spcPct val="100000"/>
                        </a:lnSpc>
                        <a:spcBef>
                          <a:spcPts val="0"/>
                        </a:spcBef>
                        <a:spcAft>
                          <a:spcPts val="0"/>
                        </a:spcAft>
                      </a:pPr>
                      <a:r>
                        <a:rPr lang="en-US" sz="1600" dirty="0" smtClean="0">
                          <a:latin typeface="+mn-lt"/>
                          <a:ea typeface="Calibri"/>
                          <a:cs typeface="Times New Roman"/>
                        </a:rPr>
                        <a:t>12 meses </a:t>
                      </a:r>
                      <a:endParaRPr lang="en-US" sz="1600" dirty="0">
                        <a:latin typeface="+mn-lt"/>
                        <a:ea typeface="Calibri"/>
                        <a:cs typeface="Times New Roman"/>
                      </a:endParaRP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dirty="0" smtClean="0">
                          <a:latin typeface="+mn-lt"/>
                          <a:ea typeface="Calibri"/>
                          <a:cs typeface="Times New Roman"/>
                        </a:rPr>
                        <a:t>12 meses </a:t>
                      </a: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0" marR="0">
                        <a:lnSpc>
                          <a:spcPct val="100000"/>
                        </a:lnSpc>
                        <a:spcBef>
                          <a:spcPts val="0"/>
                        </a:spcBef>
                        <a:spcAft>
                          <a:spcPts val="0"/>
                        </a:spcAft>
                      </a:pPr>
                      <a:r>
                        <a:rPr lang="en-US" sz="1500" dirty="0" smtClean="0">
                          <a:latin typeface="+mn-lt"/>
                          <a:ea typeface="Calibri"/>
                          <a:cs typeface="Times New Roman"/>
                        </a:rPr>
                        <a:t>No se cobra un</a:t>
                      </a:r>
                      <a:r>
                        <a:rPr lang="en-US" sz="1500" baseline="0" dirty="0" smtClean="0">
                          <a:latin typeface="+mn-lt"/>
                          <a:ea typeface="Calibri"/>
                          <a:cs typeface="Times New Roman"/>
                        </a:rPr>
                        <a:t> deducible o copago</a:t>
                      </a:r>
                      <a:endParaRPr lang="en-US" sz="1500" b="1"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r>
              <a:tr h="1033962">
                <a:tc>
                  <a:txBody>
                    <a:bodyPr/>
                    <a:lstStyle/>
                    <a:p>
                      <a:pPr marL="0" marR="0" algn="l">
                        <a:lnSpc>
                          <a:spcPct val="100000"/>
                        </a:lnSpc>
                        <a:spcBef>
                          <a:spcPts val="0"/>
                        </a:spcBef>
                        <a:spcAft>
                          <a:spcPts val="0"/>
                        </a:spcAft>
                      </a:pPr>
                      <a:r>
                        <a:rPr lang="en-US" sz="1600" b="1" dirty="0" smtClean="0">
                          <a:latin typeface="+mn-lt"/>
                          <a:ea typeface="Calibri"/>
                          <a:cs typeface="Times New Roman"/>
                        </a:rPr>
                        <a:t>Sigmoidoscopia flexible</a:t>
                      </a:r>
                      <a:r>
                        <a:rPr lang="en-US" sz="1600" dirty="0" smtClean="0">
                          <a:latin typeface="+mn-lt"/>
                          <a:ea typeface="Calibri"/>
                          <a:cs typeface="Times New Roman"/>
                        </a:rPr>
                        <a:t>  </a:t>
                      </a:r>
                    </a:p>
                    <a:p>
                      <a:pPr marL="0" marR="0" algn="l">
                        <a:lnSpc>
                          <a:spcPct val="100000"/>
                        </a:lnSpc>
                        <a:spcBef>
                          <a:spcPts val="0"/>
                        </a:spcBef>
                        <a:spcAft>
                          <a:spcPts val="0"/>
                        </a:spcAft>
                      </a:pPr>
                      <a:r>
                        <a:rPr lang="en-US" sz="1600" dirty="0" smtClean="0">
                          <a:latin typeface="+mn-lt"/>
                          <a:ea typeface="Calibri"/>
                          <a:cs typeface="Times New Roman"/>
                        </a:rPr>
                        <a:t>50 años de edad</a:t>
                      </a:r>
                      <a:r>
                        <a:rPr lang="en-US" sz="1600" baseline="0" dirty="0" smtClean="0">
                          <a:latin typeface="+mn-lt"/>
                          <a:ea typeface="Calibri"/>
                          <a:cs typeface="Times New Roman"/>
                        </a:rPr>
                        <a:t> o más</a:t>
                      </a:r>
                      <a:endParaRPr lang="en-US" sz="1600" dirty="0" smtClean="0">
                        <a:latin typeface="+mn-lt"/>
                        <a:ea typeface="Calibri"/>
                        <a:cs typeface="Times New Roman"/>
                      </a:endParaRP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53975"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charset="0"/>
                          <a:ea typeface="Calibri" charset="0"/>
                        </a:rPr>
                        <a:t>4 años o 10 años después de una colonoscopía previa para aquellas personas que no tienen alto riesgo</a:t>
                      </a: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a:lnSpc>
                          <a:spcPct val="100000"/>
                        </a:lnSpc>
                        <a:spcBef>
                          <a:spcPts val="0"/>
                        </a:spcBef>
                        <a:spcAft>
                          <a:spcPts val="0"/>
                        </a:spcAft>
                      </a:pPr>
                      <a:r>
                        <a:rPr lang="en-US" sz="1600" dirty="0" smtClean="0">
                          <a:latin typeface="+mn-lt"/>
                          <a:ea typeface="Calibri"/>
                          <a:cs typeface="Times New Roman"/>
                        </a:rPr>
                        <a:t>Cada 4 años</a:t>
                      </a:r>
                      <a:endParaRPr lang="en-US" sz="1600"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a:lnSpc>
                          <a:spcPct val="100000"/>
                        </a:lnSpc>
                        <a:spcBef>
                          <a:spcPts val="0"/>
                        </a:spcBef>
                        <a:spcAft>
                          <a:spcPts val="0"/>
                        </a:spcAft>
                      </a:pPr>
                      <a:r>
                        <a:rPr lang="en-US" sz="1600" dirty="0" smtClean="0">
                          <a:latin typeface="+mn-lt"/>
                          <a:ea typeface="Calibri"/>
                          <a:cs typeface="Times New Roman"/>
                        </a:rPr>
                        <a:t>No se cobra un</a:t>
                      </a:r>
                      <a:r>
                        <a:rPr lang="en-US" sz="1600" baseline="0" dirty="0" smtClean="0">
                          <a:latin typeface="+mn-lt"/>
                          <a:ea typeface="Calibri"/>
                          <a:cs typeface="Times New Roman"/>
                        </a:rPr>
                        <a:t> deducible o copago</a:t>
                      </a:r>
                      <a:endParaRPr lang="en-US" sz="1600" b="1"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295400">
                <a:tc>
                  <a:txBody>
                    <a:bodyPr/>
                    <a:lstStyle/>
                    <a:p>
                      <a:pPr marL="0" marR="0" algn="l">
                        <a:lnSpc>
                          <a:spcPct val="100000"/>
                        </a:lnSpc>
                        <a:spcBef>
                          <a:spcPts val="0"/>
                        </a:spcBef>
                        <a:spcAft>
                          <a:spcPts val="0"/>
                        </a:spcAft>
                      </a:pPr>
                      <a:r>
                        <a:rPr lang="en-US" sz="1600" b="1" dirty="0" smtClean="0">
                          <a:latin typeface="+mn-lt"/>
                          <a:ea typeface="Calibri"/>
                          <a:cs typeface="Times New Roman"/>
                        </a:rPr>
                        <a:t>Colonoscopia</a:t>
                      </a:r>
                    </a:p>
                    <a:p>
                      <a:pPr marL="0" marR="0" algn="l">
                        <a:lnSpc>
                          <a:spcPct val="100000"/>
                        </a:lnSpc>
                        <a:spcBef>
                          <a:spcPts val="0"/>
                        </a:spcBef>
                        <a:spcAft>
                          <a:spcPts val="0"/>
                        </a:spcAft>
                      </a:pPr>
                      <a:r>
                        <a:rPr lang="en-US" sz="1600" dirty="0" smtClean="0">
                          <a:latin typeface="+mn-lt"/>
                          <a:ea typeface="Calibri"/>
                          <a:cs typeface="Times New Roman"/>
                        </a:rPr>
                        <a:t>No hay edad mínima</a:t>
                      </a:r>
                      <a:endParaRPr lang="en-US" sz="1600" dirty="0">
                        <a:latin typeface="+mn-lt"/>
                        <a:ea typeface="Calibri"/>
                        <a:cs typeface="Times New Roman"/>
                      </a:endParaRP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53975"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charset="0"/>
                          <a:ea typeface="Calibri" charset="0"/>
                        </a:rPr>
                        <a:t>10 años (por lo general) o 4 años después de una sigmoidoscopía flexible</a:t>
                      </a: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0" marR="0">
                        <a:lnSpc>
                          <a:spcPct val="100000"/>
                        </a:lnSpc>
                        <a:spcBef>
                          <a:spcPts val="0"/>
                        </a:spcBef>
                        <a:spcAft>
                          <a:spcPts val="0"/>
                        </a:spcAft>
                      </a:pPr>
                      <a:r>
                        <a:rPr lang="en-US" sz="1600" dirty="0" smtClean="0">
                          <a:latin typeface="+mn-lt"/>
                          <a:ea typeface="Calibri"/>
                          <a:cs typeface="Times New Roman"/>
                        </a:rPr>
                        <a:t>Cada 24 meses</a:t>
                      </a:r>
                      <a:endParaRPr lang="en-US" sz="1600" baseline="0" dirty="0" smtClean="0">
                        <a:latin typeface="+mn-lt"/>
                        <a:ea typeface="Calibri"/>
                        <a:cs typeface="Times New Roman"/>
                      </a:endParaRPr>
                    </a:p>
                    <a:p>
                      <a:pPr marL="0" marR="0">
                        <a:lnSpc>
                          <a:spcPct val="100000"/>
                        </a:lnSpc>
                        <a:spcBef>
                          <a:spcPts val="0"/>
                        </a:spcBef>
                        <a:spcAft>
                          <a:spcPts val="0"/>
                        </a:spcAft>
                      </a:pPr>
                      <a:r>
                        <a:rPr lang="en-US" sz="1600" baseline="0" dirty="0" smtClean="0">
                          <a:latin typeface="+mn-lt"/>
                          <a:ea typeface="Calibri"/>
                          <a:cs typeface="Times New Roman"/>
                        </a:rPr>
                        <a:t>(a menos que se le haga </a:t>
                      </a:r>
                      <a:r>
                        <a:rPr lang="en-US" sz="1600" dirty="0" smtClean="0">
                          <a:latin typeface="+mn-lt"/>
                          <a:ea typeface="Calibri"/>
                          <a:cs typeface="Times New Roman"/>
                        </a:rPr>
                        <a:t>una sigmoidoscopia flexible, en cuyo caso se cubre cada 4 años </a:t>
                      </a:r>
                      <a:r>
                        <a:rPr lang="en-US" sz="1600" baseline="0" dirty="0" smtClean="0">
                          <a:latin typeface="+mn-lt"/>
                          <a:ea typeface="Calibri"/>
                          <a:cs typeface="Times New Roman"/>
                        </a:rPr>
                        <a:t>)</a:t>
                      </a:r>
                      <a:endParaRPr lang="en-US" sz="1600"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c>
                  <a:txBody>
                    <a:bodyPr/>
                    <a:lstStyle/>
                    <a:p>
                      <a:pPr marL="0" marR="0">
                        <a:lnSpc>
                          <a:spcPct val="100000"/>
                        </a:lnSpc>
                        <a:spcBef>
                          <a:spcPts val="0"/>
                        </a:spcBef>
                        <a:spcAft>
                          <a:spcPts val="0"/>
                        </a:spcAft>
                      </a:pPr>
                      <a:r>
                        <a:rPr lang="en-US" sz="1600" dirty="0" smtClean="0">
                          <a:latin typeface="+mn-lt"/>
                          <a:ea typeface="Calibri"/>
                          <a:cs typeface="Times New Roman"/>
                        </a:rPr>
                        <a:t>No se cobra un</a:t>
                      </a:r>
                      <a:r>
                        <a:rPr lang="en-US" sz="1600" baseline="0" dirty="0" smtClean="0">
                          <a:latin typeface="+mn-lt"/>
                          <a:ea typeface="Calibri"/>
                          <a:cs typeface="Times New Roman"/>
                        </a:rPr>
                        <a:t> deducible o copago</a:t>
                      </a:r>
                      <a:endParaRPr lang="en-US" sz="1600" b="1" dirty="0" smtClean="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BC0F1"/>
                    </a:solidFill>
                  </a:tcPr>
                </a:tc>
              </a:tr>
              <a:tr h="1524000">
                <a:tc>
                  <a:txBody>
                    <a:bodyPr/>
                    <a:lstStyle/>
                    <a:p>
                      <a:pPr marL="0" marR="0" algn="l">
                        <a:lnSpc>
                          <a:spcPct val="100000"/>
                        </a:lnSpc>
                        <a:spcBef>
                          <a:spcPts val="0"/>
                        </a:spcBef>
                        <a:spcAft>
                          <a:spcPts val="0"/>
                        </a:spcAft>
                      </a:pPr>
                      <a:r>
                        <a:rPr lang="en-US" sz="1600" b="1" dirty="0" smtClean="0">
                          <a:latin typeface="+mn-lt"/>
                          <a:ea typeface="Calibri"/>
                          <a:cs typeface="Times New Roman"/>
                        </a:rPr>
                        <a:t>Enema de Bario</a:t>
                      </a:r>
                    </a:p>
                    <a:p>
                      <a:pPr marL="0" marR="0">
                        <a:lnSpc>
                          <a:spcPct val="100000"/>
                        </a:lnSpc>
                        <a:spcBef>
                          <a:spcPts val="0"/>
                        </a:spcBef>
                        <a:spcAft>
                          <a:spcPts val="0"/>
                        </a:spcAft>
                      </a:pPr>
                      <a:r>
                        <a:rPr lang="en-US" sz="1600" dirty="0" smtClean="0">
                          <a:latin typeface="+mn-lt"/>
                          <a:ea typeface="Calibri"/>
                          <a:cs typeface="Times New Roman"/>
                        </a:rPr>
                        <a:t>50 años de edad</a:t>
                      </a:r>
                      <a:r>
                        <a:rPr lang="en-US" sz="1600" baseline="0" dirty="0" smtClean="0">
                          <a:latin typeface="+mn-lt"/>
                          <a:ea typeface="Calibri"/>
                          <a:cs typeface="Times New Roman"/>
                        </a:rPr>
                        <a:t> o más</a:t>
                      </a:r>
                      <a:endParaRPr lang="en-US" sz="1600" dirty="0">
                        <a:latin typeface="+mn-lt"/>
                        <a:ea typeface="Calibri"/>
                        <a:cs typeface="Times New Roman"/>
                      </a:endParaRP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53975"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charset="0"/>
                          <a:ea typeface="Calibri" charset="0"/>
                        </a:rPr>
                        <a:t>4 años cuando se utiliza en vez de una sigmoidoscopía o colonoscopía</a:t>
                      </a:r>
                    </a:p>
                  </a:txBody>
                  <a:tcPr marL="26504" marR="26504"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ea typeface="Calibri"/>
                          <a:cs typeface="Times New Roman"/>
                        </a:rPr>
                        <a:t>Cada 24 meses</a:t>
                      </a:r>
                      <a:endParaRPr lang="en-US" sz="1600" baseline="0" dirty="0" smtClean="0">
                        <a:latin typeface="+mn-lt"/>
                        <a:ea typeface="Calibri"/>
                        <a:cs typeface="Times New Roman"/>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mn-lt"/>
                          <a:ea typeface="Calibri"/>
                          <a:cs typeface="Times New Roman"/>
                        </a:rPr>
                        <a:t>(como alternativa a la colonoscopia).</a:t>
                      </a:r>
                      <a:r>
                        <a:rPr lang="en-US" sz="1600" baseline="0" dirty="0" smtClean="0">
                          <a:solidFill>
                            <a:schemeClr val="tx1"/>
                          </a:solidFill>
                          <a:latin typeface="+mn-lt"/>
                          <a:ea typeface="Calibri"/>
                          <a:cs typeface="Times New Roman"/>
                        </a:rPr>
                        <a:t> </a:t>
                      </a:r>
                      <a:endParaRPr lang="en-US" sz="1600" dirty="0" smtClean="0">
                        <a:solidFill>
                          <a:schemeClr val="tx1"/>
                        </a:solidFill>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7620" marR="0">
                        <a:lnSpc>
                          <a:spcPct val="100000"/>
                        </a:lnSpc>
                        <a:spcBef>
                          <a:spcPts val="0"/>
                        </a:spcBef>
                        <a:spcAft>
                          <a:spcPts val="0"/>
                        </a:spcAft>
                      </a:pPr>
                      <a:r>
                        <a:rPr lang="en-US" sz="1600" dirty="0" smtClean="0">
                          <a:latin typeface="+mn-lt"/>
                          <a:ea typeface="Calibri"/>
                          <a:cs typeface="Times New Roman"/>
                        </a:rPr>
                        <a:t>No se cobra el</a:t>
                      </a:r>
                      <a:r>
                        <a:rPr lang="en-US" sz="1600" baseline="0" dirty="0" smtClean="0">
                          <a:latin typeface="+mn-lt"/>
                          <a:ea typeface="Calibri"/>
                          <a:cs typeface="Times New Roman"/>
                        </a:rPr>
                        <a:t> deducible. Usted paga el 20% de la cantidad aprobada para la visita médica. Como paciente ambulatorio del hospital le cobran un copago.</a:t>
                      </a:r>
                      <a:endParaRPr lang="en-US" sz="1600" b="1" dirty="0">
                        <a:latin typeface="+mn-lt"/>
                        <a:ea typeface="Calibri"/>
                        <a:cs typeface="Times New Roman"/>
                      </a:endParaRPr>
                    </a:p>
                  </a:txBody>
                  <a:tcPr marL="26504" marR="2650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7"/>
          <p:cNvSpPr>
            <a:spLocks noGrp="1"/>
          </p:cNvSpPr>
          <p:nvPr>
            <p:ph idx="1"/>
          </p:nvPr>
        </p:nvSpPr>
        <p:spPr/>
        <p:txBody>
          <a:bodyPr/>
          <a:lstStyle/>
          <a:p>
            <a:pPr marL="514350" indent="-514350">
              <a:spcBef>
                <a:spcPts val="600"/>
              </a:spcBef>
              <a:buFont typeface="Calibri" pitchFamily="34" charset="0"/>
              <a:buAutoNum type="arabicPeriod"/>
            </a:pPr>
            <a:r>
              <a:rPr lang="es-ES_tradnl" dirty="0" smtClean="0"/>
              <a:t>¿Con qué frecuencia se cubre la prueba de abuso de alcohol? </a:t>
            </a:r>
          </a:p>
          <a:p>
            <a:pPr lvl="1">
              <a:spcBef>
                <a:spcPts val="600"/>
              </a:spcBef>
            </a:pPr>
            <a:r>
              <a:rPr lang="es-ES_tradnl" sz="2800" dirty="0" smtClean="0"/>
              <a:t>Según sea necesario, cada 6 meses, cada 12 meses, o cada 24 meses?</a:t>
            </a:r>
          </a:p>
          <a:p>
            <a:pPr marL="514350" indent="-514350">
              <a:spcBef>
                <a:spcPts val="600"/>
              </a:spcBef>
              <a:buFont typeface="Calibri" pitchFamily="34" charset="0"/>
              <a:buAutoNum type="arabicPeriod"/>
            </a:pPr>
            <a:r>
              <a:rPr lang="es-ES_tradnl" dirty="0" smtClean="0"/>
              <a:t>El médico de Ana le dice que tiene riesgo de osteoporosis y necesita una oseometría. ¿Qué tipo de información le proporciona esta prueba a su médico?</a:t>
            </a:r>
            <a:endParaRPr lang="es-ES_tradnl" sz="1900" dirty="0" smtClean="0"/>
          </a:p>
          <a:p>
            <a:pPr marL="514350" indent="-514350">
              <a:spcBef>
                <a:spcPts val="600"/>
              </a:spcBef>
              <a:buFont typeface="Calibri" pitchFamily="34" charset="0"/>
              <a:buAutoNum type="arabicPeriod"/>
            </a:pPr>
            <a:r>
              <a:rPr lang="es-ES_tradnl" dirty="0" smtClean="0"/>
              <a:t>¿Qué pruebas de cáncer colorrectal cubre Medicare?</a:t>
            </a:r>
          </a:p>
          <a:p>
            <a:pPr marL="514350" indent="-514350"/>
            <a:endParaRPr lang="es-ES_tradnl" dirty="0" smtClean="0"/>
          </a:p>
        </p:txBody>
      </p:sp>
      <p:sp>
        <p:nvSpPr>
          <p:cNvPr id="25603" name="Title 6"/>
          <p:cNvSpPr>
            <a:spLocks noGrp="1"/>
          </p:cNvSpPr>
          <p:nvPr>
            <p:ph type="title"/>
          </p:nvPr>
        </p:nvSpPr>
        <p:spPr>
          <a:xfrm>
            <a:off x="457200" y="76200"/>
            <a:ext cx="8229600" cy="1096963"/>
          </a:xfrm>
        </p:spPr>
        <p:txBody>
          <a:bodyPr/>
          <a:lstStyle/>
          <a:p>
            <a:r>
              <a:rPr lang="en-US" dirty="0" smtClean="0"/>
              <a:t>Compruebe Sus Conocimientos: Lección 2</a:t>
            </a:r>
          </a:p>
        </p:txBody>
      </p:sp>
      <p:sp>
        <p:nvSpPr>
          <p:cNvPr id="2560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2560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2560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8ED9765-3433-46F3-84DB-17F6258525F5}" type="slidenum">
              <a:rPr lang="en-US" smtClean="0"/>
              <a:pPr eaLnBrk="1" hangingPunct="1"/>
              <a:t>17</a:t>
            </a:fld>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7"/>
          <p:cNvSpPr>
            <a:spLocks noGrp="1"/>
          </p:cNvSpPr>
          <p:nvPr>
            <p:ph idx="1"/>
          </p:nvPr>
        </p:nvSpPr>
        <p:spPr/>
        <p:txBody>
          <a:bodyPr/>
          <a:lstStyle/>
          <a:p>
            <a:pPr eaLnBrk="1" hangingPunct="1">
              <a:spcBef>
                <a:spcPts val="600"/>
              </a:spcBef>
            </a:pPr>
            <a:r>
              <a:rPr lang="es-ES_tradnl" sz="2400" dirty="0" smtClean="0">
                <a:cs typeface="Arial" pitchFamily="34" charset="0"/>
              </a:rPr>
              <a:t>Llevada a cabo en un ambiente de cuidado primario</a:t>
            </a:r>
          </a:p>
          <a:p>
            <a:pPr lvl="1" eaLnBrk="1" hangingPunct="1">
              <a:spcBef>
                <a:spcPts val="600"/>
              </a:spcBef>
            </a:pPr>
            <a:r>
              <a:rPr lang="es-ES_tradnl" dirty="0" smtClean="0">
                <a:cs typeface="Arial" pitchFamily="34" charset="0"/>
              </a:rPr>
              <a:t>El personal debe brindar servicios de apoyo</a:t>
            </a:r>
          </a:p>
          <a:p>
            <a:pPr lvl="1" eaLnBrk="1" hangingPunct="1">
              <a:spcBef>
                <a:spcPts val="600"/>
              </a:spcBef>
            </a:pPr>
            <a:r>
              <a:rPr lang="es-ES_tradnl" dirty="0" smtClean="0">
                <a:cs typeface="Arial" pitchFamily="34" charset="0"/>
              </a:rPr>
              <a:t>Para garantizar un diagnóstico preciso</a:t>
            </a:r>
          </a:p>
          <a:p>
            <a:pPr lvl="1" eaLnBrk="1" hangingPunct="1">
              <a:spcBef>
                <a:spcPts val="600"/>
              </a:spcBef>
            </a:pPr>
            <a:r>
              <a:rPr lang="es-ES_tradnl" dirty="0" smtClean="0">
                <a:cs typeface="Arial" pitchFamily="34" charset="0"/>
              </a:rPr>
              <a:t>Un tratamiento efectivo y </a:t>
            </a:r>
          </a:p>
          <a:p>
            <a:pPr lvl="1" eaLnBrk="1" hangingPunct="1">
              <a:spcBef>
                <a:spcPts val="600"/>
              </a:spcBef>
            </a:pPr>
            <a:r>
              <a:rPr lang="es-ES_tradnl" dirty="0" smtClean="0">
                <a:cs typeface="Arial" pitchFamily="34" charset="0"/>
              </a:rPr>
              <a:t>El seguimiento apropiado</a:t>
            </a:r>
          </a:p>
          <a:p>
            <a:pPr eaLnBrk="1" hangingPunct="1">
              <a:spcBef>
                <a:spcPts val="600"/>
              </a:spcBef>
            </a:pPr>
            <a:r>
              <a:rPr lang="es-ES_tradnl" sz="2400" dirty="0" smtClean="0">
                <a:cs typeface="Arial" pitchFamily="34" charset="0"/>
              </a:rPr>
              <a:t>Hay varias herramientas disponibles para la evaluación</a:t>
            </a:r>
          </a:p>
          <a:p>
            <a:pPr lvl="1" eaLnBrk="1" hangingPunct="1">
              <a:spcBef>
                <a:spcPts val="600"/>
              </a:spcBef>
            </a:pPr>
            <a:r>
              <a:rPr lang="es-ES_tradnl" dirty="0" smtClean="0">
                <a:cs typeface="Arial" pitchFamily="34" charset="0"/>
              </a:rPr>
              <a:t>El médico escoge la herramienta a usar</a:t>
            </a:r>
          </a:p>
          <a:p>
            <a:pPr eaLnBrk="1" hangingPunct="1">
              <a:spcBef>
                <a:spcPts val="600"/>
              </a:spcBef>
            </a:pPr>
            <a:r>
              <a:rPr lang="es-ES_tradnl" sz="2400" dirty="0" smtClean="0">
                <a:cs typeface="Arial" pitchFamily="34" charset="0"/>
              </a:rPr>
              <a:t>No hay ningún copago o coseguro por la evaluación</a:t>
            </a:r>
          </a:p>
        </p:txBody>
      </p:sp>
      <p:sp>
        <p:nvSpPr>
          <p:cNvPr id="26627" name="Title 6"/>
          <p:cNvSpPr>
            <a:spLocks noGrp="1"/>
          </p:cNvSpPr>
          <p:nvPr>
            <p:ph type="title"/>
          </p:nvPr>
        </p:nvSpPr>
        <p:spPr>
          <a:xfrm>
            <a:off x="457200" y="76200"/>
            <a:ext cx="8229600" cy="1096963"/>
          </a:xfrm>
        </p:spPr>
        <p:txBody>
          <a:bodyPr/>
          <a:lstStyle/>
          <a:p>
            <a:r>
              <a:rPr lang="en-US" sz="3200" dirty="0" smtClean="0"/>
              <a:t>Lección 3 –</a:t>
            </a:r>
            <a:br>
              <a:rPr lang="en-US" sz="3200" dirty="0" smtClean="0"/>
            </a:br>
            <a:r>
              <a:rPr lang="en-US" sz="3200" dirty="0" smtClean="0"/>
              <a:t> </a:t>
            </a:r>
            <a:r>
              <a:rPr lang="en-US" sz="3200" dirty="0" smtClean="0">
                <a:ea typeface="ＭＳ Ｐゴシック" pitchFamily="34" charset="-128"/>
              </a:rPr>
              <a:t>Evaluación anual de depresión</a:t>
            </a:r>
          </a:p>
        </p:txBody>
      </p:sp>
      <p:sp>
        <p:nvSpPr>
          <p:cNvPr id="2662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2662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2663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C3B7CD86-D11D-48FD-89EB-2BFDC8A741F7}" type="slidenum">
              <a:rPr lang="en-US" smtClean="0"/>
              <a:pPr eaLnBrk="1" hangingPunct="1"/>
              <a:t>18</a:t>
            </a:fld>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smtClean="0"/>
              <a:t>Servicios para diabéticos cubiertos</a:t>
            </a:r>
          </a:p>
        </p:txBody>
      </p:sp>
      <p:sp>
        <p:nvSpPr>
          <p:cNvPr id="27651" name="Rectangle 3"/>
          <p:cNvSpPr>
            <a:spLocks noGrp="1" noChangeArrowheads="1"/>
          </p:cNvSpPr>
          <p:nvPr>
            <p:ph idx="1"/>
          </p:nvPr>
        </p:nvSpPr>
        <p:spPr/>
        <p:txBody>
          <a:bodyPr/>
          <a:lstStyle/>
          <a:p>
            <a:pPr fontAlgn="base">
              <a:spcAft>
                <a:spcPct val="0"/>
              </a:spcAft>
            </a:pPr>
            <a:r>
              <a:rPr lang="en-US" dirty="0" smtClean="0"/>
              <a:t>Examen de diabetes</a:t>
            </a:r>
          </a:p>
          <a:p>
            <a:pPr fontAlgn="base">
              <a:spcAft>
                <a:spcPct val="0"/>
              </a:spcAft>
            </a:pPr>
            <a:r>
              <a:rPr lang="en-US" dirty="0" smtClean="0"/>
              <a:t>Entrenamiento para el auto-control de la diabetes</a:t>
            </a:r>
          </a:p>
          <a:p>
            <a:pPr fontAlgn="base">
              <a:spcAft>
                <a:spcPct val="0"/>
              </a:spcAft>
            </a:pPr>
            <a:r>
              <a:rPr lang="en-US" dirty="0" smtClean="0"/>
              <a:t>Insumos para diabéticos</a:t>
            </a:r>
          </a:p>
          <a:p>
            <a:pPr fontAlgn="base">
              <a:spcAft>
                <a:spcPct val="0"/>
              </a:spcAft>
            </a:pPr>
            <a:r>
              <a:rPr lang="en-US" dirty="0" smtClean="0"/>
              <a:t>El pago del deducible, copago o coseguro de Medicare dependerá del tipo de servicio</a:t>
            </a:r>
          </a:p>
          <a:p>
            <a:pPr eaLnBrk="1" fontAlgn="base" hangingPunct="1">
              <a:spcAft>
                <a:spcPct val="0"/>
              </a:spcAft>
            </a:pPr>
            <a:r>
              <a:rPr lang="en-US" dirty="0" smtClean="0">
                <a:cs typeface="Arial" pitchFamily="34" charset="0"/>
              </a:rPr>
              <a:t>	</a:t>
            </a:r>
          </a:p>
          <a:p>
            <a:pPr eaLnBrk="1" fontAlgn="base" hangingPunct="1">
              <a:spcAft>
                <a:spcPct val="0"/>
              </a:spcAft>
            </a:pPr>
            <a:endParaRPr lang="en-US" dirty="0" smtClean="0">
              <a:cs typeface="Arial" pitchFamily="34" charset="0"/>
            </a:endParaRPr>
          </a:p>
        </p:txBody>
      </p:sp>
      <p:sp>
        <p:nvSpPr>
          <p:cNvPr id="27652"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7653"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7654"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60345E69-8C95-4AD5-AD7B-9D168A8CF6EF}" type="slidenum">
              <a:rPr lang="en-US" smtClean="0">
                <a:latin typeface="Calibri" pitchFamily="34" charset="0"/>
              </a:rPr>
              <a:pPr eaLnBrk="1" hangingPunct="1"/>
              <a:t>19</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024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cs typeface="Arial" pitchFamily="34" charset="0"/>
              </a:rPr>
              <a:t>Servicios Preventivos de Medicare</a:t>
            </a:r>
          </a:p>
        </p:txBody>
      </p:sp>
      <p:sp>
        <p:nvSpPr>
          <p:cNvPr id="1024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9ED6059-CA6E-4D52-BB21-7EA0382C477C}" type="slidenum">
              <a:rPr lang="en-US" smtClean="0">
                <a:latin typeface="Calibri" pitchFamily="34" charset="0"/>
              </a:rPr>
              <a:pPr eaLnBrk="1" hangingPunct="1"/>
              <a:t>2</a:t>
            </a:fld>
            <a:endParaRPr lang="en-US" dirty="0" smtClean="0">
              <a:latin typeface="Calibri" pitchFamily="34" charset="0"/>
            </a:endParaRPr>
          </a:p>
        </p:txBody>
      </p:sp>
      <p:sp>
        <p:nvSpPr>
          <p:cNvPr id="10245" name="Content Placeholder 1"/>
          <p:cNvSpPr>
            <a:spLocks noGrp="1"/>
          </p:cNvSpPr>
          <p:nvPr>
            <p:ph idx="1"/>
          </p:nvPr>
        </p:nvSpPr>
        <p:spPr/>
        <p:txBody>
          <a:bodyPr/>
          <a:lstStyle/>
          <a:p>
            <a:pPr marL="284163" lvl="1" indent="-284163">
              <a:buFont typeface="Arial" pitchFamily="34" charset="0"/>
              <a:buNone/>
            </a:pPr>
            <a:r>
              <a:rPr lang="es-ES_tradnl" sz="3200" dirty="0" smtClean="0"/>
              <a:t>En esta sesión usted averiguará</a:t>
            </a:r>
          </a:p>
          <a:p>
            <a:pPr marL="284163" lvl="1" indent="-284163" eaLnBrk="1" hangingPunct="1">
              <a:buFont typeface="Wingdings" pitchFamily="2" charset="2"/>
              <a:buChar char="§"/>
            </a:pPr>
            <a:r>
              <a:rPr lang="es-ES_tradnl" sz="2800" dirty="0" smtClean="0">
                <a:ea typeface="ＭＳ Ｐゴシック" pitchFamily="34" charset="-128"/>
              </a:rPr>
              <a:t>Cuáles son los servicios preventivos cubiertos</a:t>
            </a:r>
          </a:p>
          <a:p>
            <a:pPr marL="284163" lvl="1" indent="-284163" eaLnBrk="1" hangingPunct="1">
              <a:buFont typeface="Wingdings" pitchFamily="2" charset="2"/>
              <a:buChar char="§"/>
            </a:pPr>
            <a:r>
              <a:rPr lang="es-ES_tradnl" sz="2800" dirty="0" smtClean="0"/>
              <a:t>Quién es elegible para recibirlos</a:t>
            </a:r>
          </a:p>
          <a:p>
            <a:pPr marL="284163" lvl="1" indent="-284163" eaLnBrk="1" hangingPunct="1">
              <a:buFont typeface="Wingdings" pitchFamily="2" charset="2"/>
              <a:buChar char="§"/>
            </a:pPr>
            <a:r>
              <a:rPr lang="es-ES_tradnl" sz="2800" dirty="0" smtClean="0"/>
              <a:t>Cuánto debe pagar</a:t>
            </a:r>
          </a:p>
          <a:p>
            <a:pPr marL="284163" lvl="1" indent="-284163" eaLnBrk="1" hangingPunct="1">
              <a:buFont typeface="Wingdings" pitchFamily="2" charset="2"/>
              <a:buChar char="§"/>
            </a:pPr>
            <a:r>
              <a:rPr lang="es-ES_tradnl" sz="2800" dirty="0" smtClean="0"/>
              <a:t>Dónde puede obtener más información</a:t>
            </a:r>
          </a:p>
        </p:txBody>
      </p:sp>
      <p:sp>
        <p:nvSpPr>
          <p:cNvPr id="10246" name="Title 7"/>
          <p:cNvSpPr>
            <a:spLocks noGrp="1"/>
          </p:cNvSpPr>
          <p:nvPr>
            <p:ph type="title"/>
          </p:nvPr>
        </p:nvSpPr>
        <p:spPr>
          <a:xfrm>
            <a:off x="457200" y="76200"/>
            <a:ext cx="8229600" cy="1096963"/>
          </a:xfrm>
        </p:spPr>
        <p:txBody>
          <a:bodyPr/>
          <a:lstStyle/>
          <a:p>
            <a:pPr eaLnBrk="1" hangingPunct="1"/>
            <a:r>
              <a:rPr lang="en-US" dirty="0" smtClean="0"/>
              <a:t>Objetivos de la sesión</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t>Examen de diabetes</a:t>
            </a:r>
          </a:p>
        </p:txBody>
      </p:sp>
      <p:sp>
        <p:nvSpPr>
          <p:cNvPr id="28675" name="Rectangle 3"/>
          <p:cNvSpPr>
            <a:spLocks noGrp="1" noChangeArrowheads="1"/>
          </p:cNvSpPr>
          <p:nvPr>
            <p:ph idx="1"/>
          </p:nvPr>
        </p:nvSpPr>
        <p:spPr>
          <a:xfrm>
            <a:off x="457200" y="1371600"/>
            <a:ext cx="8153400" cy="5029200"/>
          </a:xfrm>
        </p:spPr>
        <p:txBody>
          <a:bodyPr/>
          <a:lstStyle/>
          <a:p>
            <a:pPr fontAlgn="base">
              <a:lnSpc>
                <a:spcPct val="90000"/>
              </a:lnSpc>
              <a:spcAft>
                <a:spcPct val="0"/>
              </a:spcAft>
            </a:pPr>
            <a:r>
              <a:rPr lang="es-ES_tradnl" dirty="0" smtClean="0"/>
              <a:t>Examen para las personas que están a riesgo</a:t>
            </a:r>
          </a:p>
          <a:p>
            <a:pPr fontAlgn="base">
              <a:lnSpc>
                <a:spcPct val="90000"/>
              </a:lnSpc>
              <a:spcAft>
                <a:spcPct val="0"/>
              </a:spcAft>
            </a:pPr>
            <a:r>
              <a:rPr lang="es-ES_tradnl" dirty="0" smtClean="0"/>
              <a:t>Incluye un examen de glucosa sanguínea en ayunas</a:t>
            </a:r>
          </a:p>
          <a:p>
            <a:pPr fontAlgn="base">
              <a:lnSpc>
                <a:spcPct val="90000"/>
              </a:lnSpc>
              <a:spcAft>
                <a:spcPct val="0"/>
              </a:spcAft>
            </a:pPr>
            <a:r>
              <a:rPr lang="es-ES_tradnl" dirty="0" smtClean="0"/>
              <a:t>Hable con su médico sobre la frecuencia</a:t>
            </a:r>
          </a:p>
          <a:p>
            <a:pPr lvl="1">
              <a:lnSpc>
                <a:spcPct val="90000"/>
              </a:lnSpc>
            </a:pPr>
            <a:r>
              <a:rPr lang="es-ES_tradnl" dirty="0" smtClean="0"/>
              <a:t>Hasta dos veces en un período de 12 meses</a:t>
            </a:r>
          </a:p>
          <a:p>
            <a:pPr lvl="2" eaLnBrk="1" hangingPunct="1">
              <a:lnSpc>
                <a:spcPct val="90000"/>
              </a:lnSpc>
              <a:spcBef>
                <a:spcPts val="200"/>
              </a:spcBef>
            </a:pPr>
            <a:r>
              <a:rPr lang="es-ES_tradnl" sz="3000" dirty="0" smtClean="0">
                <a:cs typeface="Arial" pitchFamily="34" charset="0"/>
              </a:rPr>
              <a:t>Con ciertos riesgos o si es pre-diabético</a:t>
            </a:r>
          </a:p>
          <a:p>
            <a:pPr lvl="1" eaLnBrk="1" hangingPunct="1">
              <a:lnSpc>
                <a:spcPct val="90000"/>
              </a:lnSpc>
              <a:spcBef>
                <a:spcPts val="200"/>
              </a:spcBef>
            </a:pPr>
            <a:r>
              <a:rPr lang="es-ES_tradnl" sz="3000" dirty="0" smtClean="0">
                <a:cs typeface="Arial" pitchFamily="34" charset="0"/>
              </a:rPr>
              <a:t>Si no corre riesgo, se lo cubre una vez en un período de 12 meses</a:t>
            </a:r>
          </a:p>
          <a:p>
            <a:pPr fontAlgn="base">
              <a:lnSpc>
                <a:spcPct val="90000"/>
              </a:lnSpc>
              <a:spcAft>
                <a:spcPct val="0"/>
              </a:spcAft>
            </a:pPr>
            <a:r>
              <a:rPr lang="es-ES_tradnl" dirty="0" smtClean="0"/>
              <a:t>Si tiene el Medicare Original no tiene que pagar el deducible o copago</a:t>
            </a:r>
          </a:p>
          <a:p>
            <a:pPr eaLnBrk="1" fontAlgn="base" hangingPunct="1">
              <a:lnSpc>
                <a:spcPct val="90000"/>
              </a:lnSpc>
              <a:spcBef>
                <a:spcPts val="200"/>
              </a:spcBef>
              <a:spcAft>
                <a:spcPct val="0"/>
              </a:spcAft>
            </a:pPr>
            <a:endParaRPr lang="en-US" dirty="0" smtClean="0">
              <a:cs typeface="Arial" pitchFamily="34" charset="0"/>
            </a:endParaRPr>
          </a:p>
        </p:txBody>
      </p:sp>
      <p:sp>
        <p:nvSpPr>
          <p:cNvPr id="28676"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867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867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CDF38E1A-49FD-4550-8AEA-61FBB3880D48}" type="slidenum">
              <a:rPr lang="en-US" smtClean="0">
                <a:latin typeface="Calibri" pitchFamily="34" charset="0"/>
              </a:rPr>
              <a:pPr eaLnBrk="1" hangingPunct="1"/>
              <a:t>20</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smtClean="0"/>
              <a:t>Insumos para diabéticos cubiertos</a:t>
            </a:r>
          </a:p>
        </p:txBody>
      </p:sp>
      <p:sp>
        <p:nvSpPr>
          <p:cNvPr id="29699" name="Rectangle 3"/>
          <p:cNvSpPr>
            <a:spLocks noGrp="1" noChangeArrowheads="1"/>
          </p:cNvSpPr>
          <p:nvPr>
            <p:ph idx="1"/>
          </p:nvPr>
        </p:nvSpPr>
        <p:spPr/>
        <p:txBody>
          <a:bodyPr/>
          <a:lstStyle/>
          <a:p>
            <a:pPr fontAlgn="base">
              <a:lnSpc>
                <a:spcPct val="90000"/>
              </a:lnSpc>
              <a:spcAft>
                <a:spcPct val="0"/>
              </a:spcAft>
            </a:pPr>
            <a:r>
              <a:rPr lang="es-ES_tradnl" sz="3000" dirty="0" smtClean="0">
                <a:cs typeface="Arial" pitchFamily="34" charset="0"/>
              </a:rPr>
              <a:t>Insumos para las pruebas de azúcar en la sangre</a:t>
            </a:r>
          </a:p>
          <a:p>
            <a:pPr fontAlgn="base">
              <a:lnSpc>
                <a:spcPct val="90000"/>
              </a:lnSpc>
              <a:spcAft>
                <a:spcPct val="0"/>
              </a:spcAft>
            </a:pPr>
            <a:r>
              <a:rPr lang="es-ES_tradnl" sz="3000" dirty="0" smtClean="0">
                <a:cs typeface="Arial" pitchFamily="34" charset="0"/>
              </a:rPr>
              <a:t>Insulina y suministros</a:t>
            </a:r>
          </a:p>
          <a:p>
            <a:pPr lvl="1">
              <a:lnSpc>
                <a:spcPct val="90000"/>
              </a:lnSpc>
            </a:pPr>
            <a:r>
              <a:rPr lang="es-ES_tradnl" sz="2600" dirty="0" smtClean="0">
                <a:cs typeface="Arial" pitchFamily="34" charset="0"/>
              </a:rPr>
              <a:t>Bombas de insulina</a:t>
            </a:r>
          </a:p>
          <a:p>
            <a:pPr lvl="1">
              <a:lnSpc>
                <a:spcPct val="90000"/>
              </a:lnSpc>
            </a:pPr>
            <a:r>
              <a:rPr lang="es-ES_tradnl" sz="2600" dirty="0" smtClean="0">
                <a:cs typeface="Arial" pitchFamily="34" charset="0"/>
              </a:rPr>
              <a:t>Cuidado especial de los pies</a:t>
            </a:r>
          </a:p>
          <a:p>
            <a:pPr lvl="1">
              <a:lnSpc>
                <a:spcPct val="90000"/>
              </a:lnSpc>
            </a:pPr>
            <a:r>
              <a:rPr lang="es-ES_tradnl" sz="2600" dirty="0" smtClean="0">
                <a:cs typeface="Arial" pitchFamily="34" charset="0"/>
              </a:rPr>
              <a:t>Zapatos terapéuticos</a:t>
            </a:r>
          </a:p>
          <a:p>
            <a:pPr fontAlgn="base">
              <a:lnSpc>
                <a:spcPct val="90000"/>
              </a:lnSpc>
              <a:spcAft>
                <a:spcPct val="0"/>
              </a:spcAft>
            </a:pPr>
            <a:r>
              <a:rPr lang="es-ES_tradnl" sz="3000" dirty="0" smtClean="0">
                <a:cs typeface="Arial" pitchFamily="34" charset="0"/>
              </a:rPr>
              <a:t>Con el Medicare Original usted paga</a:t>
            </a:r>
          </a:p>
          <a:p>
            <a:pPr lvl="1">
              <a:lnSpc>
                <a:spcPct val="90000"/>
              </a:lnSpc>
            </a:pPr>
            <a:r>
              <a:rPr lang="es-ES_tradnl" sz="2600" dirty="0" smtClean="0">
                <a:cs typeface="Arial" pitchFamily="34" charset="0"/>
              </a:rPr>
              <a:t>El 20% después del deducible de la Parte B</a:t>
            </a:r>
          </a:p>
          <a:p>
            <a:pPr fontAlgn="base">
              <a:lnSpc>
                <a:spcPct val="90000"/>
              </a:lnSpc>
              <a:spcAft>
                <a:spcPct val="0"/>
              </a:spcAft>
            </a:pPr>
            <a:r>
              <a:rPr lang="es-ES_tradnl" sz="3000" i="1" dirty="0" smtClean="0">
                <a:cs typeface="Arial" pitchFamily="34" charset="0"/>
              </a:rPr>
              <a:t>La cobertura de Medicare de los Servicios y Suministros para Diabéticos</a:t>
            </a:r>
            <a:r>
              <a:rPr lang="es-ES_tradnl" sz="3000" dirty="0" smtClean="0">
                <a:cs typeface="Arial" pitchFamily="34" charset="0"/>
              </a:rPr>
              <a:t> </a:t>
            </a:r>
            <a:r>
              <a:rPr lang="es-ES_tradnl" sz="3000" dirty="0" smtClean="0"/>
              <a:t>(CMS Producto No. 11022) </a:t>
            </a:r>
          </a:p>
        </p:txBody>
      </p:sp>
      <p:sp>
        <p:nvSpPr>
          <p:cNvPr id="29700"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29701"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29702"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61704F4D-A405-4AE1-8118-3B9D8544DA62}" type="slidenum">
              <a:rPr lang="en-US" smtClean="0">
                <a:latin typeface="Calibri" pitchFamily="34" charset="0"/>
              </a:rPr>
              <a:pPr eaLnBrk="1" hangingPunct="1"/>
              <a:t>21</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marL="342900" indent="-342900" eaLnBrk="1" hangingPunct="1"/>
            <a:r>
              <a:rPr lang="en-US" sz="3000" dirty="0" smtClean="0"/>
              <a:t>Entrenamiento para el auto-control de la diabetes</a:t>
            </a:r>
          </a:p>
        </p:txBody>
      </p:sp>
      <p:sp>
        <p:nvSpPr>
          <p:cNvPr id="30723" name="Content Placeholder 2"/>
          <p:cNvSpPr>
            <a:spLocks noGrp="1"/>
          </p:cNvSpPr>
          <p:nvPr>
            <p:ph idx="1"/>
          </p:nvPr>
        </p:nvSpPr>
        <p:spPr/>
        <p:txBody>
          <a:bodyPr/>
          <a:lstStyle/>
          <a:p>
            <a:pPr fontAlgn="base">
              <a:spcAft>
                <a:spcPct val="0"/>
              </a:spcAft>
            </a:pPr>
            <a:r>
              <a:rPr lang="es-ES_tradnl" sz="3000" dirty="0" smtClean="0"/>
              <a:t>Instrucciones para monitorear la glucosa en la sangre</a:t>
            </a:r>
          </a:p>
          <a:p>
            <a:pPr fontAlgn="base">
              <a:spcAft>
                <a:spcPct val="0"/>
              </a:spcAft>
            </a:pPr>
            <a:r>
              <a:rPr lang="es-ES_tradnl" sz="3000" dirty="0" smtClean="0"/>
              <a:t>Educación sobre dieta y ejercicio</a:t>
            </a:r>
          </a:p>
          <a:p>
            <a:pPr fontAlgn="base">
              <a:spcAft>
                <a:spcPct val="0"/>
              </a:spcAft>
            </a:pPr>
            <a:r>
              <a:rPr lang="es-ES_tradnl" sz="3000" dirty="0" smtClean="0"/>
              <a:t>Tratamiento con insulina</a:t>
            </a:r>
          </a:p>
          <a:p>
            <a:pPr fontAlgn="base">
              <a:spcAft>
                <a:spcPct val="0"/>
              </a:spcAft>
            </a:pPr>
            <a:r>
              <a:rPr lang="es-ES_tradnl" sz="3000" dirty="0" smtClean="0"/>
              <a:t>En el Medicare Original</a:t>
            </a:r>
          </a:p>
          <a:p>
            <a:pPr lvl="1">
              <a:buFont typeface="Arial" pitchFamily="34" charset="0"/>
              <a:buChar char="–"/>
            </a:pPr>
            <a:r>
              <a:rPr lang="es-ES_tradnl" dirty="0" smtClean="0"/>
              <a:t>Usted paga el 20% después de haber pagado el deducible.</a:t>
            </a:r>
          </a:p>
          <a:p>
            <a:pPr eaLnBrk="1" fontAlgn="base" hangingPunct="1">
              <a:spcAft>
                <a:spcPct val="0"/>
              </a:spcAft>
            </a:pPr>
            <a:r>
              <a:rPr lang="en-US" dirty="0" smtClean="0">
                <a:cs typeface="Arial" pitchFamily="34" charset="0"/>
              </a:rPr>
              <a:t>	</a:t>
            </a:r>
          </a:p>
          <a:p>
            <a:pPr eaLnBrk="1" fontAlgn="base" hangingPunct="1">
              <a:spcAft>
                <a:spcPct val="0"/>
              </a:spcAft>
            </a:pPr>
            <a:endParaRPr lang="en-US" dirty="0" smtClean="0">
              <a:cs typeface="Arial" pitchFamily="34" charset="0"/>
            </a:endParaRPr>
          </a:p>
        </p:txBody>
      </p:sp>
      <p:sp>
        <p:nvSpPr>
          <p:cNvPr id="3072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0725"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072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61CA47D8-CCE0-4E28-BA3D-D2B8807A3C5D}" type="slidenum">
              <a:rPr lang="en-US" smtClean="0">
                <a:latin typeface="Calibri" pitchFamily="34" charset="0"/>
              </a:rPr>
              <a:pPr eaLnBrk="1" hangingPunct="1"/>
              <a:t>22</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cs typeface="Arial" pitchFamily="34" charset="0"/>
              </a:rPr>
              <a:t>Examen de glaucoma</a:t>
            </a:r>
          </a:p>
        </p:txBody>
      </p:sp>
      <p:sp>
        <p:nvSpPr>
          <p:cNvPr id="31747" name="Rectangle 3"/>
          <p:cNvSpPr>
            <a:spLocks noGrp="1" noChangeArrowheads="1"/>
          </p:cNvSpPr>
          <p:nvPr>
            <p:ph idx="1"/>
          </p:nvPr>
        </p:nvSpPr>
        <p:spPr/>
        <p:txBody>
          <a:bodyPr/>
          <a:lstStyle/>
          <a:p>
            <a:pPr fontAlgn="base">
              <a:lnSpc>
                <a:spcPct val="80000"/>
              </a:lnSpc>
              <a:spcAft>
                <a:spcPct val="0"/>
              </a:spcAft>
            </a:pPr>
            <a:r>
              <a:rPr lang="es-ES_tradnl" sz="3000" dirty="0" smtClean="0"/>
              <a:t>El glaucoma es una enfermedad causada por una aumento de la presión ocular</a:t>
            </a:r>
          </a:p>
          <a:p>
            <a:pPr fontAlgn="base">
              <a:lnSpc>
                <a:spcPct val="80000"/>
              </a:lnSpc>
              <a:spcAft>
                <a:spcPct val="0"/>
              </a:spcAft>
            </a:pPr>
            <a:r>
              <a:rPr lang="es-ES_tradnl" sz="3000" dirty="0" smtClean="0"/>
              <a:t>El examen está cubierto cada 12 meses si usted:</a:t>
            </a:r>
          </a:p>
          <a:p>
            <a:pPr lvl="1">
              <a:lnSpc>
                <a:spcPct val="80000"/>
              </a:lnSpc>
            </a:pPr>
            <a:r>
              <a:rPr lang="es-ES_tradnl" sz="2600" dirty="0" smtClean="0"/>
              <a:t>Es una persona con riesgo de padecer de diabetes</a:t>
            </a:r>
          </a:p>
          <a:p>
            <a:pPr lvl="1">
              <a:lnSpc>
                <a:spcPct val="80000"/>
              </a:lnSpc>
            </a:pPr>
            <a:r>
              <a:rPr lang="es-ES_tradnl" sz="2600" dirty="0" smtClean="0"/>
              <a:t>Tiene un historial familiar de glaucoma</a:t>
            </a:r>
          </a:p>
          <a:p>
            <a:pPr lvl="1">
              <a:lnSpc>
                <a:spcPct val="80000"/>
              </a:lnSpc>
            </a:pPr>
            <a:r>
              <a:rPr lang="es-ES_tradnl" sz="2600" dirty="0" smtClean="0"/>
              <a:t>Es afroamericano y mayor de 50 años</a:t>
            </a:r>
          </a:p>
          <a:p>
            <a:pPr lvl="1">
              <a:lnSpc>
                <a:spcPct val="80000"/>
              </a:lnSpc>
            </a:pPr>
            <a:r>
              <a:rPr lang="es-ES_tradnl" sz="2600" dirty="0" smtClean="0"/>
              <a:t>Es hispano y tiene 65 años o más</a:t>
            </a:r>
          </a:p>
          <a:p>
            <a:pPr fontAlgn="base">
              <a:lnSpc>
                <a:spcPct val="80000"/>
              </a:lnSpc>
              <a:spcAft>
                <a:spcPct val="0"/>
              </a:spcAft>
            </a:pPr>
            <a:r>
              <a:rPr lang="es-ES_tradnl" sz="3000" dirty="0" smtClean="0"/>
              <a:t>Si tiene el Medicare Original, usted paga:</a:t>
            </a:r>
          </a:p>
          <a:p>
            <a:pPr lvl="1">
              <a:lnSpc>
                <a:spcPct val="80000"/>
              </a:lnSpc>
            </a:pPr>
            <a:r>
              <a:rPr lang="es-ES_tradnl" sz="2600" dirty="0" smtClean="0"/>
              <a:t>El 20% de la cantidad aprobada</a:t>
            </a:r>
          </a:p>
          <a:p>
            <a:pPr lvl="1">
              <a:lnSpc>
                <a:spcPct val="80000"/>
              </a:lnSpc>
              <a:buFont typeface="Arial" pitchFamily="34" charset="0"/>
              <a:buChar char="–"/>
            </a:pPr>
            <a:r>
              <a:rPr lang="es-ES_tradnl" sz="2600" dirty="0" smtClean="0"/>
              <a:t>Como paciente ambulatorio del hospital cobrarán un copago</a:t>
            </a:r>
          </a:p>
          <a:p>
            <a:pPr eaLnBrk="1" fontAlgn="base" hangingPunct="1">
              <a:lnSpc>
                <a:spcPct val="80000"/>
              </a:lnSpc>
              <a:spcAft>
                <a:spcPct val="0"/>
              </a:spcAft>
            </a:pPr>
            <a:endParaRPr lang="en-US" sz="3000" dirty="0" smtClean="0">
              <a:cs typeface="Arial" pitchFamily="34" charset="0"/>
            </a:endParaRPr>
          </a:p>
        </p:txBody>
      </p:sp>
      <p:sp>
        <p:nvSpPr>
          <p:cNvPr id="31748"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1749"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175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06C4BEF0-A800-4437-BFE5-5019DF9602F0}" type="slidenum">
              <a:rPr lang="en-US" smtClean="0">
                <a:latin typeface="Calibri" pitchFamily="34" charset="0"/>
              </a:rPr>
              <a:pPr eaLnBrk="1" hangingPunct="1"/>
              <a:t>23</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7"/>
          <p:cNvSpPr>
            <a:spLocks noGrp="1"/>
          </p:cNvSpPr>
          <p:nvPr>
            <p:ph idx="1"/>
          </p:nvPr>
        </p:nvSpPr>
        <p:spPr>
          <a:xfrm>
            <a:off x="457200" y="1371600"/>
            <a:ext cx="8229600" cy="4754563"/>
          </a:xfrm>
        </p:spPr>
        <p:txBody>
          <a:bodyPr/>
          <a:lstStyle/>
          <a:p>
            <a:pPr marL="514350" indent="-514350">
              <a:buFont typeface="Calibri" pitchFamily="34" charset="0"/>
              <a:buAutoNum type="arabicPeriod"/>
            </a:pPr>
            <a:r>
              <a:rPr lang="es-ES" sz="2400" dirty="0" smtClean="0"/>
              <a:t>¿Dónde puede recibir un </a:t>
            </a:r>
            <a:r>
              <a:rPr lang="es-ES" sz="2400" b="1" dirty="0" smtClean="0"/>
              <a:t>examen de depresión</a:t>
            </a:r>
            <a:r>
              <a:rPr lang="es-ES" sz="2400" dirty="0" smtClean="0"/>
              <a:t> cubierto? </a:t>
            </a:r>
          </a:p>
          <a:p>
            <a:pPr marL="514350" indent="-514350">
              <a:buFont typeface="Calibri" pitchFamily="34" charset="0"/>
              <a:buAutoNum type="arabicPeriod"/>
            </a:pPr>
            <a:r>
              <a:rPr lang="es-ES" sz="2400" dirty="0" smtClean="0"/>
              <a:t>Si Luis tiene diabetes, es posible que su médico le recomiende un </a:t>
            </a:r>
            <a:r>
              <a:rPr lang="es-ES" sz="2400" b="1" dirty="0" smtClean="0"/>
              <a:t>examen anual de glaucoma</a:t>
            </a:r>
            <a:r>
              <a:rPr lang="es-ES" sz="2400" dirty="0" smtClean="0"/>
              <a:t>. Las personas con diabetes tienen alto riesgo de glaucoma, una enfermedad causada por presión ocular más alta de lo normal. ¿Quién más se considera que tiene alto riesgo de glaucoma? (Seleccione todo lo que aplique.)</a:t>
            </a:r>
          </a:p>
          <a:p>
            <a:pPr marL="914400" lvl="1" indent="-457200">
              <a:buFont typeface="Calibri" pitchFamily="34" charset="0"/>
              <a:buAutoNum type="alphaLcParenR"/>
            </a:pPr>
            <a:r>
              <a:rPr lang="es-ES" dirty="0" smtClean="0"/>
              <a:t>Las mujeres de 50 años de edad o más</a:t>
            </a:r>
          </a:p>
          <a:p>
            <a:pPr marL="914400" lvl="1" indent="-457200">
              <a:buFont typeface="Calibri" pitchFamily="34" charset="0"/>
              <a:buAutoNum type="alphaLcParenR"/>
            </a:pPr>
            <a:r>
              <a:rPr lang="es-ES" dirty="0" smtClean="0"/>
              <a:t>Las personas hispanas de 65 años de edad o más</a:t>
            </a:r>
          </a:p>
          <a:p>
            <a:pPr marL="914400" lvl="1" indent="-457200">
              <a:buFont typeface="Calibri" pitchFamily="34" charset="0"/>
              <a:buAutoNum type="alphaLcParenR"/>
            </a:pPr>
            <a:r>
              <a:rPr lang="es-ES" dirty="0" smtClean="0"/>
              <a:t>Las personas con historial familiar de glaucoma</a:t>
            </a:r>
          </a:p>
          <a:p>
            <a:pPr marL="914400" lvl="1" indent="-457200">
              <a:buFont typeface="Calibri" pitchFamily="34" charset="0"/>
              <a:buAutoNum type="alphaLcParenR"/>
            </a:pPr>
            <a:r>
              <a:rPr lang="es-ES" dirty="0" smtClean="0"/>
              <a:t>Los hombres de 60 años de edad o más</a:t>
            </a:r>
          </a:p>
          <a:p>
            <a:pPr marL="914400" lvl="1" indent="-457200">
              <a:buFont typeface="Calibri" pitchFamily="34" charset="0"/>
              <a:buAutoNum type="alphaLcParenR"/>
            </a:pPr>
            <a:r>
              <a:rPr lang="es-ES" dirty="0" smtClean="0"/>
              <a:t>Las personas afroamericanas de 50 años de edad o más</a:t>
            </a:r>
          </a:p>
          <a:p>
            <a:pPr marL="514350" indent="-514350"/>
            <a:endParaRPr lang="es-ES" dirty="0" smtClean="0"/>
          </a:p>
        </p:txBody>
      </p:sp>
      <p:sp>
        <p:nvSpPr>
          <p:cNvPr id="32771" name="Title 6"/>
          <p:cNvSpPr>
            <a:spLocks noGrp="1"/>
          </p:cNvSpPr>
          <p:nvPr>
            <p:ph type="title"/>
          </p:nvPr>
        </p:nvSpPr>
        <p:spPr>
          <a:xfrm>
            <a:off x="457200" y="76200"/>
            <a:ext cx="8229600" cy="1096963"/>
          </a:xfrm>
        </p:spPr>
        <p:txBody>
          <a:bodyPr/>
          <a:lstStyle/>
          <a:p>
            <a:r>
              <a:rPr lang="en-US" dirty="0" smtClean="0"/>
              <a:t>Compruebe Sus Conocimientos: Lección 3</a:t>
            </a:r>
          </a:p>
        </p:txBody>
      </p:sp>
      <p:sp>
        <p:nvSpPr>
          <p:cNvPr id="3277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3277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3277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C8215F1-A25D-4398-8826-8E5753AE1C39}" type="slidenum">
              <a:rPr lang="en-US" smtClean="0"/>
              <a:pPr eaLnBrk="1" hangingPunct="1"/>
              <a:t>24</a:t>
            </a:fld>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9"/>
          <p:cNvSpPr>
            <a:spLocks noGrp="1"/>
          </p:cNvSpPr>
          <p:nvPr>
            <p:ph idx="1"/>
          </p:nvPr>
        </p:nvSpPr>
        <p:spPr>
          <a:xfrm>
            <a:off x="457200" y="1371600"/>
            <a:ext cx="8229600" cy="4525963"/>
          </a:xfrm>
        </p:spPr>
        <p:txBody>
          <a:bodyPr/>
          <a:lstStyle/>
          <a:p>
            <a:pPr eaLnBrk="1" hangingPunct="1">
              <a:spcBef>
                <a:spcPts val="100"/>
              </a:spcBef>
            </a:pPr>
            <a:r>
              <a:rPr lang="es-ES_tradnl" sz="3000" dirty="0" smtClean="0">
                <a:cs typeface="Arial" pitchFamily="34" charset="0"/>
              </a:rPr>
              <a:t>Cubierto para  </a:t>
            </a:r>
          </a:p>
          <a:p>
            <a:pPr lvl="1">
              <a:spcBef>
                <a:spcPts val="600"/>
              </a:spcBef>
            </a:pPr>
            <a:r>
              <a:rPr lang="es-ES_tradnl" sz="2600" dirty="0" smtClean="0"/>
              <a:t>Las mujeres que están embarazadas </a:t>
            </a:r>
          </a:p>
          <a:p>
            <a:pPr lvl="1">
              <a:spcBef>
                <a:spcPts val="600"/>
              </a:spcBef>
            </a:pPr>
            <a:r>
              <a:rPr lang="es-ES_tradnl" sz="2600" dirty="0" smtClean="0"/>
              <a:t>Las personas con mayor riesgo de contraer la infección</a:t>
            </a:r>
          </a:p>
          <a:p>
            <a:pPr lvl="1">
              <a:spcBef>
                <a:spcPts val="600"/>
              </a:spcBef>
            </a:pPr>
            <a:r>
              <a:rPr lang="es-ES_tradnl" sz="2600" dirty="0" smtClean="0"/>
              <a:t>Cualquier persona que pida la prueba</a:t>
            </a:r>
          </a:p>
          <a:p>
            <a:pPr>
              <a:spcBef>
                <a:spcPts val="600"/>
              </a:spcBef>
            </a:pPr>
            <a:r>
              <a:rPr lang="es-ES_tradnl" sz="3000" dirty="0" smtClean="0"/>
              <a:t>Una vez cada 12 meses</a:t>
            </a:r>
          </a:p>
          <a:p>
            <a:pPr>
              <a:spcBef>
                <a:spcPts val="600"/>
              </a:spcBef>
            </a:pPr>
            <a:r>
              <a:rPr lang="es-ES_tradnl" sz="3000" dirty="0" smtClean="0"/>
              <a:t>Hasta 3 veces durante el embarazo</a:t>
            </a:r>
          </a:p>
          <a:p>
            <a:pPr>
              <a:spcBef>
                <a:spcPts val="600"/>
              </a:spcBef>
            </a:pPr>
            <a:r>
              <a:rPr lang="es-ES_tradnl" sz="3000" dirty="0" smtClean="0"/>
              <a:t>La prueba es gratis</a:t>
            </a:r>
          </a:p>
          <a:p>
            <a:pPr>
              <a:spcBef>
                <a:spcPts val="600"/>
              </a:spcBef>
            </a:pPr>
            <a:r>
              <a:rPr lang="es-ES_tradnl" sz="3000" dirty="0" smtClean="0"/>
              <a:t>Usted paga el 20% de la cantidad aprobada  por Medicare para la visita médica</a:t>
            </a:r>
          </a:p>
          <a:p>
            <a:pPr lvl="1" eaLnBrk="1" hangingPunct="1">
              <a:spcBef>
                <a:spcPts val="100"/>
              </a:spcBef>
              <a:buFont typeface="Arial" pitchFamily="34" charset="0"/>
              <a:buChar char="–"/>
            </a:pPr>
            <a:endParaRPr lang="en-US" sz="2800" dirty="0" smtClean="0">
              <a:cs typeface="Arial" pitchFamily="34" charset="0"/>
            </a:endParaRPr>
          </a:p>
        </p:txBody>
      </p:sp>
      <p:sp>
        <p:nvSpPr>
          <p:cNvPr id="33795" name="Title 8"/>
          <p:cNvSpPr>
            <a:spLocks noGrp="1"/>
          </p:cNvSpPr>
          <p:nvPr>
            <p:ph type="title"/>
          </p:nvPr>
        </p:nvSpPr>
        <p:spPr>
          <a:xfrm>
            <a:off x="457200" y="76200"/>
            <a:ext cx="8229600" cy="1096963"/>
          </a:xfrm>
        </p:spPr>
        <p:txBody>
          <a:bodyPr/>
          <a:lstStyle/>
          <a:p>
            <a:r>
              <a:rPr lang="en-US" sz="3200" dirty="0" smtClean="0"/>
              <a:t>Lección 4 –</a:t>
            </a:r>
            <a:br>
              <a:rPr lang="en-US" sz="3200" dirty="0" smtClean="0"/>
            </a:br>
            <a:r>
              <a:rPr lang="en-US" sz="3200" dirty="0" smtClean="0"/>
              <a:t> </a:t>
            </a:r>
            <a:r>
              <a:rPr lang="en-US" sz="3000" dirty="0" smtClean="0">
                <a:ea typeface="ＭＳ Ｐゴシック" pitchFamily="34" charset="-128"/>
              </a:rPr>
              <a:t>Prueba del </a:t>
            </a:r>
            <a:r>
              <a:rPr lang="en-US" sz="3000" dirty="0" smtClean="0"/>
              <a:t>virus de inmunodeficiencia humana </a:t>
            </a:r>
          </a:p>
        </p:txBody>
      </p:sp>
      <p:sp>
        <p:nvSpPr>
          <p:cNvPr id="33796"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3379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3379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6F4424E-D311-414E-AC54-C115DEB8D4C8}" type="slidenum">
              <a:rPr lang="en-US" smtClean="0"/>
              <a:pPr eaLnBrk="1" hangingPunct="1"/>
              <a:t>25</a:t>
            </a:fld>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s-ES" dirty="0" smtClean="0"/>
              <a:t>Examen y consejería contra la obesidad</a:t>
            </a:r>
            <a:endParaRPr lang="en-US" dirty="0" smtClean="0"/>
          </a:p>
        </p:txBody>
      </p:sp>
      <p:sp>
        <p:nvSpPr>
          <p:cNvPr id="34819" name="Content Placeholder 2"/>
          <p:cNvSpPr>
            <a:spLocks noGrp="1"/>
          </p:cNvSpPr>
          <p:nvPr>
            <p:ph idx="1"/>
          </p:nvPr>
        </p:nvSpPr>
        <p:spPr>
          <a:xfrm>
            <a:off x="457200" y="1371600"/>
            <a:ext cx="8229600" cy="4953000"/>
          </a:xfrm>
        </p:spPr>
        <p:txBody>
          <a:bodyPr/>
          <a:lstStyle/>
          <a:p>
            <a:pPr eaLnBrk="1" fontAlgn="base" hangingPunct="1">
              <a:spcBef>
                <a:spcPts val="300"/>
              </a:spcBef>
              <a:spcAft>
                <a:spcPct val="0"/>
              </a:spcAft>
            </a:pPr>
            <a:r>
              <a:rPr lang="es-ES_tradnl" sz="2400" dirty="0" smtClean="0">
                <a:cs typeface="Arial" pitchFamily="34" charset="0"/>
              </a:rPr>
              <a:t>Obesidad = Índice de Masa Corporal (BMI por su sigla en inglés) ≥30kg/m</a:t>
            </a:r>
            <a:r>
              <a:rPr lang="es-ES_tradnl" sz="2400" baseline="30000" dirty="0" smtClean="0">
                <a:cs typeface="Arial" pitchFamily="34" charset="0"/>
              </a:rPr>
              <a:t>2</a:t>
            </a:r>
          </a:p>
          <a:p>
            <a:pPr eaLnBrk="1" fontAlgn="base" hangingPunct="1">
              <a:spcBef>
                <a:spcPts val="300"/>
              </a:spcBef>
              <a:spcAft>
                <a:spcPct val="0"/>
              </a:spcAft>
            </a:pPr>
            <a:r>
              <a:rPr lang="es-ES_tradnl" sz="2400" dirty="0" smtClean="0">
                <a:cs typeface="Arial" pitchFamily="34" charset="0"/>
              </a:rPr>
              <a:t>La terapia conductual intensiva incluye</a:t>
            </a:r>
          </a:p>
          <a:p>
            <a:pPr lvl="1" eaLnBrk="1" hangingPunct="1">
              <a:spcBef>
                <a:spcPts val="300"/>
              </a:spcBef>
            </a:pPr>
            <a:r>
              <a:rPr lang="es-ES_tradnl" sz="2200" dirty="0" smtClean="0">
                <a:cs typeface="Arial" pitchFamily="34" charset="0"/>
              </a:rPr>
              <a:t>Un examen de obesidad usando la medición del BMI</a:t>
            </a:r>
          </a:p>
          <a:p>
            <a:pPr lvl="1" eaLnBrk="1" hangingPunct="1">
              <a:spcBef>
                <a:spcPts val="300"/>
              </a:spcBef>
            </a:pPr>
            <a:r>
              <a:rPr lang="es-ES_tradnl" sz="2200" dirty="0" smtClean="0">
                <a:cs typeface="Arial" pitchFamily="34" charset="0"/>
              </a:rPr>
              <a:t>Una evaluación nutricional </a:t>
            </a:r>
          </a:p>
          <a:p>
            <a:pPr lvl="1" eaLnBrk="1" hangingPunct="1">
              <a:spcBef>
                <a:spcPts val="300"/>
              </a:spcBef>
            </a:pPr>
            <a:r>
              <a:rPr lang="es-ES_tradnl" sz="2200" dirty="0" smtClean="0">
                <a:cs typeface="Arial" pitchFamily="34" charset="0"/>
              </a:rPr>
              <a:t>Consejería y terapia conductual intensiva</a:t>
            </a:r>
          </a:p>
          <a:p>
            <a:pPr eaLnBrk="1" fontAlgn="base" hangingPunct="1">
              <a:spcBef>
                <a:spcPts val="300"/>
              </a:spcBef>
              <a:spcAft>
                <a:spcPct val="0"/>
              </a:spcAft>
            </a:pPr>
            <a:r>
              <a:rPr lang="es-ES_tradnl" sz="2400" dirty="0" smtClean="0">
                <a:cs typeface="Arial" pitchFamily="34" charset="0"/>
              </a:rPr>
              <a:t> La cobertura incluye</a:t>
            </a:r>
          </a:p>
          <a:p>
            <a:pPr lvl="1" eaLnBrk="1" hangingPunct="1">
              <a:spcBef>
                <a:spcPts val="300"/>
              </a:spcBef>
            </a:pPr>
            <a:r>
              <a:rPr lang="es-ES_tradnl" sz="2200" dirty="0" smtClean="0">
                <a:cs typeface="Arial" pitchFamily="34" charset="0"/>
              </a:rPr>
              <a:t>Una visita en persona todas las semanas durante el primer mes</a:t>
            </a:r>
          </a:p>
          <a:p>
            <a:pPr lvl="1" eaLnBrk="1" hangingPunct="1">
              <a:spcBef>
                <a:spcPts val="300"/>
              </a:spcBef>
            </a:pPr>
            <a:r>
              <a:rPr lang="es-ES_tradnl" sz="2200" dirty="0" smtClean="0"/>
              <a:t>Luego una visita en persona cada dos semanas del segundo al sexto mes</a:t>
            </a:r>
            <a:endParaRPr lang="es-ES_tradnl" sz="2200" dirty="0" smtClean="0">
              <a:cs typeface="Arial" pitchFamily="34" charset="0"/>
            </a:endParaRPr>
          </a:p>
          <a:p>
            <a:pPr lvl="1" eaLnBrk="1" hangingPunct="1">
              <a:spcBef>
                <a:spcPts val="300"/>
              </a:spcBef>
            </a:pPr>
            <a:r>
              <a:rPr lang="es-ES_tradnl" sz="2200" dirty="0" smtClean="0">
                <a:cs typeface="Arial" pitchFamily="34" charset="0"/>
              </a:rPr>
              <a:t>Después, una al mes </a:t>
            </a:r>
            <a:r>
              <a:rPr lang="es-ES_tradnl" sz="2200" dirty="0" smtClean="0"/>
              <a:t>del séptimo al décimo segundo mes</a:t>
            </a:r>
            <a:endParaRPr lang="es-ES_tradnl" sz="2200" dirty="0" smtClean="0">
              <a:cs typeface="Arial" pitchFamily="34" charset="0"/>
            </a:endParaRPr>
          </a:p>
          <a:p>
            <a:pPr lvl="2" eaLnBrk="1" hangingPunct="1">
              <a:spcBef>
                <a:spcPts val="300"/>
              </a:spcBef>
            </a:pPr>
            <a:r>
              <a:rPr lang="es-ES_tradnl" sz="2200" dirty="0" smtClean="0">
                <a:cs typeface="Arial" pitchFamily="34" charset="0"/>
              </a:rPr>
              <a:t>Tiene que perder 6.6 libras en los primeros 6 meses para poder continuar </a:t>
            </a:r>
          </a:p>
        </p:txBody>
      </p:sp>
      <p:sp>
        <p:nvSpPr>
          <p:cNvPr id="34820"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4821"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482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6BD52FE-11C2-4D4C-8E01-69A422FF2303}" type="slidenum">
              <a:rPr lang="en-US" smtClean="0">
                <a:latin typeface="Calibri" pitchFamily="34" charset="0"/>
              </a:rPr>
              <a:pPr eaLnBrk="1" hangingPunct="1"/>
              <a:t>26</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0"/>
            <a:ext cx="8229600" cy="1143000"/>
          </a:xfrm>
        </p:spPr>
        <p:txBody>
          <a:bodyPr/>
          <a:lstStyle/>
          <a:p>
            <a:pPr eaLnBrk="1" hangingPunct="1"/>
            <a:r>
              <a:rPr lang="en-US" dirty="0" smtClean="0"/>
              <a:t>Examen Papanicolaou y pélvico con examen clínico de senos </a:t>
            </a:r>
            <a:r>
              <a:rPr lang="en-US" dirty="0" smtClean="0">
                <a:ea typeface="ＭＳ Ｐゴシック" pitchFamily="34" charset="-128"/>
              </a:rPr>
              <a:t>		</a:t>
            </a:r>
          </a:p>
        </p:txBody>
      </p:sp>
      <p:sp>
        <p:nvSpPr>
          <p:cNvPr id="35843" name="Rectangle 3"/>
          <p:cNvSpPr>
            <a:spLocks noGrp="1" noChangeArrowheads="1"/>
          </p:cNvSpPr>
          <p:nvPr>
            <p:ph idx="1"/>
          </p:nvPr>
        </p:nvSpPr>
        <p:spPr/>
        <p:txBody>
          <a:bodyPr/>
          <a:lstStyle/>
          <a:p>
            <a:pPr eaLnBrk="1" fontAlgn="base" hangingPunct="1">
              <a:spcAft>
                <a:spcPct val="0"/>
              </a:spcAft>
            </a:pPr>
            <a:r>
              <a:rPr lang="es-ES" dirty="0" smtClean="0">
                <a:cs typeface="Arial" pitchFamily="34" charset="0"/>
              </a:rPr>
              <a:t>Los exámenes Papanicolaou ayudan a encontrar cáncer cervical y vaginal</a:t>
            </a:r>
          </a:p>
          <a:p>
            <a:pPr eaLnBrk="1" fontAlgn="base" hangingPunct="1">
              <a:spcAft>
                <a:spcPct val="0"/>
              </a:spcAft>
            </a:pPr>
            <a:r>
              <a:rPr lang="es-ES" dirty="0" smtClean="0">
                <a:cs typeface="Arial" pitchFamily="34" charset="0"/>
              </a:rPr>
              <a:t>Examen pélvico </a:t>
            </a:r>
          </a:p>
          <a:p>
            <a:pPr lvl="1" eaLnBrk="1" hangingPunct="1"/>
            <a:r>
              <a:rPr lang="es-ES" dirty="0" smtClean="0">
                <a:cs typeface="Arial" pitchFamily="34" charset="0"/>
              </a:rPr>
              <a:t>Ayuda a encontrar fibromas y cánceres de ovario</a:t>
            </a:r>
            <a:endParaRPr lang="es-ES" sz="3200" dirty="0" smtClean="0">
              <a:cs typeface="Arial" pitchFamily="34" charset="0"/>
            </a:endParaRPr>
          </a:p>
          <a:p>
            <a:pPr lvl="1" eaLnBrk="1" hangingPunct="1">
              <a:buFont typeface="Wingdings" pitchFamily="2" charset="2"/>
              <a:buChar char="§"/>
            </a:pPr>
            <a:r>
              <a:rPr lang="es-ES" sz="3200" dirty="0" smtClean="0">
                <a:cs typeface="Arial" pitchFamily="34" charset="0"/>
              </a:rPr>
              <a:t> Examen Clínico de Senos</a:t>
            </a:r>
          </a:p>
          <a:p>
            <a:pPr lvl="1" eaLnBrk="1" hangingPunct="1"/>
            <a:r>
              <a:rPr lang="es-ES" dirty="0" smtClean="0">
                <a:cs typeface="Arial" pitchFamily="34" charset="0"/>
              </a:rPr>
              <a:t>Herramienta para detectar masas en los senos, bultos, y cáncer de senos</a:t>
            </a:r>
          </a:p>
          <a:p>
            <a:pPr eaLnBrk="1" fontAlgn="base" hangingPunct="1">
              <a:spcAft>
                <a:spcPct val="0"/>
              </a:spcAft>
            </a:pPr>
            <a:endParaRPr lang="es-ES" dirty="0" smtClean="0">
              <a:cs typeface="Arial" pitchFamily="34" charset="0"/>
            </a:endParaRPr>
          </a:p>
          <a:p>
            <a:pPr lvl="1" eaLnBrk="1" hangingPunct="1">
              <a:buFont typeface="Arial" pitchFamily="34" charset="0"/>
              <a:buNone/>
            </a:pPr>
            <a:endParaRPr lang="es-ES" dirty="0" smtClean="0">
              <a:cs typeface="Arial" pitchFamily="34" charset="0"/>
            </a:endParaRPr>
          </a:p>
        </p:txBody>
      </p:sp>
      <p:sp>
        <p:nvSpPr>
          <p:cNvPr id="35844"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5845"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5846"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DD8AE508-0AD5-4E3B-A44C-FC7BB372DA2A}" type="slidenum">
              <a:rPr lang="en-US" smtClean="0">
                <a:latin typeface="Calibri" pitchFamily="34" charset="0"/>
              </a:rPr>
              <a:pPr eaLnBrk="1" hangingPunct="1"/>
              <a:t>27</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lnSpc>
                <a:spcPts val="3800"/>
              </a:lnSpc>
            </a:pPr>
            <a:r>
              <a:rPr lang="en-US" dirty="0" smtClean="0"/>
              <a:t>Examen Papanicolaou y pélvico con examen clínico de senos </a:t>
            </a:r>
            <a:r>
              <a:rPr lang="en-US" dirty="0" smtClean="0">
                <a:ea typeface="ＭＳ Ｐゴシック" pitchFamily="34" charset="-128"/>
              </a:rPr>
              <a:t>		</a:t>
            </a:r>
          </a:p>
        </p:txBody>
      </p:sp>
      <p:sp>
        <p:nvSpPr>
          <p:cNvPr id="36867" name="Rectangle 3"/>
          <p:cNvSpPr>
            <a:spLocks noGrp="1" noChangeArrowheads="1"/>
          </p:cNvSpPr>
          <p:nvPr>
            <p:ph idx="1"/>
          </p:nvPr>
        </p:nvSpPr>
        <p:spPr>
          <a:xfrm>
            <a:off x="457200" y="1314450"/>
            <a:ext cx="8382000" cy="5029200"/>
          </a:xfrm>
        </p:spPr>
        <p:txBody>
          <a:bodyPr/>
          <a:lstStyle/>
          <a:p>
            <a:pPr fontAlgn="base">
              <a:spcAft>
                <a:spcPct val="0"/>
              </a:spcAft>
            </a:pPr>
            <a:r>
              <a:rPr lang="es-ES_tradnl" sz="2800" dirty="0" smtClean="0"/>
              <a:t>Cubiertos para todas las mujeres</a:t>
            </a:r>
          </a:p>
          <a:p>
            <a:pPr lvl="1"/>
            <a:r>
              <a:rPr lang="es-ES_tradnl" sz="2400" dirty="0" smtClean="0"/>
              <a:t>Cada 24 meses o</a:t>
            </a:r>
          </a:p>
          <a:p>
            <a:pPr lvl="1"/>
            <a:r>
              <a:rPr lang="es-ES_tradnl" sz="2400" dirty="0" smtClean="0"/>
              <a:t>Cada 12 meses si</a:t>
            </a:r>
          </a:p>
          <a:p>
            <a:pPr lvl="2"/>
            <a:r>
              <a:rPr lang="es-ES_tradnl" sz="2200" dirty="0" smtClean="0"/>
              <a:t>Es una mujer a riesgo de padecer de cáncer cervical o de la vagina</a:t>
            </a:r>
          </a:p>
          <a:p>
            <a:pPr lvl="2"/>
            <a:r>
              <a:rPr lang="es-ES_tradnl" sz="2200" dirty="0" smtClean="0"/>
              <a:t>Mujeres en edad de concebir a quienes el examen Papanicolau realizado en las últimos 36 meses les ha dado un resultado anormal</a:t>
            </a:r>
          </a:p>
          <a:p>
            <a:pPr eaLnBrk="1" fontAlgn="base" hangingPunct="1">
              <a:lnSpc>
                <a:spcPct val="120000"/>
              </a:lnSpc>
              <a:spcBef>
                <a:spcPct val="0"/>
              </a:spcBef>
              <a:spcAft>
                <a:spcPct val="0"/>
              </a:spcAft>
            </a:pPr>
            <a:r>
              <a:rPr lang="es-ES_tradnl" sz="2800" dirty="0" smtClean="0">
                <a:cs typeface="Arial" pitchFamily="34" charset="0"/>
              </a:rPr>
              <a:t>Usted no paga nada por el examen Papanicolaou, la toma de la muestra y el examen pélvico y clínico de los senos si el médico acepta la asignación</a:t>
            </a:r>
          </a:p>
          <a:p>
            <a:pPr eaLnBrk="1" fontAlgn="base" hangingPunct="1">
              <a:lnSpc>
                <a:spcPct val="120000"/>
              </a:lnSpc>
              <a:spcBef>
                <a:spcPct val="0"/>
              </a:spcBef>
              <a:spcAft>
                <a:spcPct val="0"/>
              </a:spcAft>
            </a:pPr>
            <a:endParaRPr lang="es-ES_tradnl" sz="2600" dirty="0" smtClean="0">
              <a:cs typeface="Arial" pitchFamily="34" charset="0"/>
            </a:endParaRPr>
          </a:p>
        </p:txBody>
      </p:sp>
      <p:sp>
        <p:nvSpPr>
          <p:cNvPr id="36868"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6869"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6870"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225A010-2731-44A6-B497-181E3A539124}" type="slidenum">
              <a:rPr lang="en-US" smtClean="0">
                <a:latin typeface="Calibri" pitchFamily="34" charset="0"/>
              </a:rPr>
              <a:pPr eaLnBrk="1" hangingPunct="1"/>
              <a:t>28</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Mamografía</a:t>
            </a:r>
            <a:endParaRPr lang="en-US" dirty="0" smtClean="0">
              <a:ea typeface="ＭＳ Ｐゴシック" pitchFamily="34" charset="-128"/>
            </a:endParaRPr>
          </a:p>
        </p:txBody>
      </p:sp>
      <p:sp>
        <p:nvSpPr>
          <p:cNvPr id="34819" name="Rectangle 3"/>
          <p:cNvSpPr>
            <a:spLocks noGrp="1" noChangeArrowheads="1"/>
          </p:cNvSpPr>
          <p:nvPr>
            <p:ph idx="1"/>
          </p:nvPr>
        </p:nvSpPr>
        <p:spPr/>
        <p:txBody>
          <a:bodyPr/>
          <a:lstStyle/>
          <a:p>
            <a:pPr>
              <a:defRPr/>
            </a:pPr>
            <a:r>
              <a:rPr lang="es-ES_tradnl" dirty="0" smtClean="0"/>
              <a:t>Cubierta para todas las mujeres con Medicare </a:t>
            </a:r>
          </a:p>
          <a:p>
            <a:pPr marL="569913" lvl="1" indent="-225425" eaLnBrk="1" hangingPunct="1">
              <a:defRPr/>
            </a:pPr>
            <a:r>
              <a:rPr lang="es-ES_tradnl" dirty="0" smtClean="0"/>
              <a:t>Una mamografía de base (de referencia) </a:t>
            </a:r>
            <a:r>
              <a:rPr lang="es-ES_tradnl" dirty="0" smtClean="0">
                <a:cs typeface="Arial" pitchFamily="34" charset="0"/>
              </a:rPr>
              <a:t> </a:t>
            </a:r>
          </a:p>
          <a:p>
            <a:pPr marL="969963" lvl="2" indent="-225425" eaLnBrk="1" hangingPunct="1">
              <a:defRPr/>
            </a:pPr>
            <a:r>
              <a:rPr lang="es-ES_tradnl" dirty="0" smtClean="0"/>
              <a:t>Entre los 35 y 39 años</a:t>
            </a:r>
          </a:p>
          <a:p>
            <a:pPr marL="569913" lvl="1" indent="-225425" eaLnBrk="1" hangingPunct="1">
              <a:defRPr/>
            </a:pPr>
            <a:r>
              <a:rPr lang="es-ES_tradnl" dirty="0" smtClean="0"/>
              <a:t>Una vez al año a partir de los 40</a:t>
            </a:r>
          </a:p>
          <a:p>
            <a:pPr>
              <a:defRPr/>
            </a:pPr>
            <a:r>
              <a:rPr lang="es-ES_tradnl" dirty="0" smtClean="0"/>
              <a:t>Con el Medicare Original usted no tiene que pagar el deducible o el copago</a:t>
            </a:r>
          </a:p>
          <a:p>
            <a:pPr lvl="1" eaLnBrk="1" hangingPunct="1">
              <a:buFont typeface="Arial" pitchFamily="34" charset="0"/>
              <a:buNone/>
              <a:defRPr/>
            </a:pPr>
            <a:endParaRPr lang="en-US" dirty="0" smtClean="0">
              <a:cs typeface="Arial" pitchFamily="34" charset="0"/>
            </a:endParaRPr>
          </a:p>
        </p:txBody>
      </p:sp>
      <p:sp>
        <p:nvSpPr>
          <p:cNvPr id="37892"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4/2/2012</a:t>
            </a:r>
          </a:p>
        </p:txBody>
      </p:sp>
      <p:sp>
        <p:nvSpPr>
          <p:cNvPr id="37893"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7894"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DC66471-B5AA-49EF-BDD2-F9B5842BE1B5}" type="slidenum">
              <a:rPr lang="en-US" smtClean="0">
                <a:latin typeface="Calibri" pitchFamily="34" charset="0"/>
              </a:rPr>
              <a:pPr eaLnBrk="1" hangingPunct="1"/>
              <a:t>29</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7"/>
          <p:cNvSpPr>
            <a:spLocks noGrp="1"/>
          </p:cNvSpPr>
          <p:nvPr>
            <p:ph idx="1"/>
          </p:nvPr>
        </p:nvSpPr>
        <p:spPr/>
        <p:txBody>
          <a:bodyPr/>
          <a:lstStyle/>
          <a:p>
            <a:pPr>
              <a:spcBef>
                <a:spcPts val="600"/>
              </a:spcBef>
            </a:pPr>
            <a:r>
              <a:rPr lang="es-ES_tradnl" sz="2400" dirty="0" smtClean="0"/>
              <a:t>Cubiertos por la Parte B de Medicare</a:t>
            </a:r>
          </a:p>
          <a:p>
            <a:pPr lvl="1" eaLnBrk="1" hangingPunct="1">
              <a:spcBef>
                <a:spcPts val="600"/>
              </a:spcBef>
            </a:pPr>
            <a:r>
              <a:rPr lang="es-ES_tradnl" dirty="0" smtClean="0">
                <a:cs typeface="Arial" pitchFamily="34" charset="0"/>
              </a:rPr>
              <a:t>Si usted está recibiendo la cobertura a través del</a:t>
            </a:r>
          </a:p>
          <a:p>
            <a:pPr lvl="2" eaLnBrk="1" hangingPunct="1">
              <a:spcBef>
                <a:spcPts val="600"/>
              </a:spcBef>
            </a:pPr>
            <a:r>
              <a:rPr lang="es-ES_tradnl" sz="2400" dirty="0" smtClean="0">
                <a:cs typeface="Arial" pitchFamily="34" charset="0"/>
              </a:rPr>
              <a:t>Medicare Original</a:t>
            </a:r>
          </a:p>
          <a:p>
            <a:pPr lvl="2" eaLnBrk="1" hangingPunct="1">
              <a:spcBef>
                <a:spcPts val="600"/>
              </a:spcBef>
            </a:pPr>
            <a:r>
              <a:rPr lang="es-ES_tradnl" sz="2400" dirty="0" smtClean="0">
                <a:cs typeface="Arial" pitchFamily="34" charset="0"/>
              </a:rPr>
              <a:t>Un plan de Medicare Advantage</a:t>
            </a:r>
          </a:p>
          <a:p>
            <a:pPr lvl="2" eaLnBrk="1" hangingPunct="1">
              <a:spcBef>
                <a:spcPts val="600"/>
              </a:spcBef>
            </a:pPr>
            <a:r>
              <a:rPr lang="es-ES_tradnl" sz="2400" dirty="0" smtClean="0">
                <a:cs typeface="Arial" pitchFamily="34" charset="0"/>
              </a:rPr>
              <a:t>Otro plan de Medicare </a:t>
            </a:r>
          </a:p>
          <a:p>
            <a:pPr>
              <a:spcBef>
                <a:spcPts val="600"/>
              </a:spcBef>
            </a:pPr>
            <a:r>
              <a:rPr lang="es-ES_tradnl" sz="2400" dirty="0" smtClean="0"/>
              <a:t>Detectan los problemas a tiempo cuando el tratamiento es más eficaz</a:t>
            </a:r>
          </a:p>
          <a:p>
            <a:pPr>
              <a:spcBef>
                <a:spcPts val="600"/>
              </a:spcBef>
            </a:pPr>
            <a:r>
              <a:rPr lang="es-ES_tradnl" sz="2400" dirty="0" smtClean="0"/>
              <a:t>La cobertura se basa en la edad, el género, la historia clínica</a:t>
            </a:r>
          </a:p>
          <a:p>
            <a:pPr eaLnBrk="1" hangingPunct="1">
              <a:spcBef>
                <a:spcPts val="600"/>
              </a:spcBef>
              <a:buFont typeface="Arial" pitchFamily="34" charset="0"/>
              <a:buChar char="•"/>
            </a:pPr>
            <a:endParaRPr lang="en-US" sz="2400" dirty="0" smtClean="0">
              <a:cs typeface="Arial" pitchFamily="34" charset="0"/>
            </a:endParaRPr>
          </a:p>
        </p:txBody>
      </p:sp>
      <p:sp>
        <p:nvSpPr>
          <p:cNvPr id="11267" name="Title 6"/>
          <p:cNvSpPr>
            <a:spLocks noGrp="1"/>
          </p:cNvSpPr>
          <p:nvPr>
            <p:ph type="title"/>
          </p:nvPr>
        </p:nvSpPr>
        <p:spPr>
          <a:xfrm>
            <a:off x="457200" y="76200"/>
            <a:ext cx="8229600" cy="1096963"/>
          </a:xfrm>
        </p:spPr>
        <p:txBody>
          <a:bodyPr/>
          <a:lstStyle/>
          <a:p>
            <a:r>
              <a:rPr lang="en-US" sz="3200" dirty="0" smtClean="0"/>
              <a:t>Lección 1 –</a:t>
            </a:r>
            <a:br>
              <a:rPr lang="en-US" sz="3200" dirty="0" smtClean="0"/>
            </a:br>
            <a:r>
              <a:rPr lang="en-US" sz="3200" dirty="0" smtClean="0"/>
              <a:t> Los servicios preventivos de Medicare</a:t>
            </a:r>
          </a:p>
        </p:txBody>
      </p:sp>
      <p:sp>
        <p:nvSpPr>
          <p:cNvPr id="1126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1126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1127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F8C5650-B21F-42B9-B943-64AA40C9376A}" type="slidenum">
              <a:rPr lang="en-US" smtClean="0"/>
              <a:pPr eaLnBrk="1" hangingPunct="1"/>
              <a:t>3</a:t>
            </a:fld>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dirty="0" smtClean="0"/>
              <a:t>Mamografía Diagnóstica</a:t>
            </a:r>
          </a:p>
        </p:txBody>
      </p:sp>
      <p:sp>
        <p:nvSpPr>
          <p:cNvPr id="38915" name="Rectangle 3"/>
          <p:cNvSpPr>
            <a:spLocks noGrp="1" noChangeArrowheads="1"/>
          </p:cNvSpPr>
          <p:nvPr>
            <p:ph idx="1"/>
          </p:nvPr>
        </p:nvSpPr>
        <p:spPr/>
        <p:txBody>
          <a:bodyPr/>
          <a:lstStyle/>
          <a:p>
            <a:pPr eaLnBrk="1" fontAlgn="base" hangingPunct="1">
              <a:spcAft>
                <a:spcPct val="0"/>
              </a:spcAft>
            </a:pPr>
            <a:r>
              <a:rPr lang="en-US" dirty="0" smtClean="0">
                <a:cs typeface="Arial" pitchFamily="34" charset="0"/>
              </a:rPr>
              <a:t>Cubiertas para los hombres y las mujeres </a:t>
            </a:r>
          </a:p>
          <a:p>
            <a:pPr lvl="1" eaLnBrk="1" hangingPunct="1"/>
            <a:r>
              <a:rPr lang="en-US" dirty="0" smtClean="0">
                <a:cs typeface="Arial" pitchFamily="34" charset="0"/>
              </a:rPr>
              <a:t>Deben satisfacer ciertas condiciones</a:t>
            </a:r>
          </a:p>
          <a:p>
            <a:pPr marL="1093788" lvl="2" indent="-236538" eaLnBrk="1" hangingPunct="1"/>
            <a:r>
              <a:rPr lang="en-US" dirty="0" smtClean="0">
                <a:cs typeface="Arial" pitchFamily="34" charset="0"/>
              </a:rPr>
              <a:t>Señales, síntomas de enfermedad de pecho</a:t>
            </a:r>
          </a:p>
          <a:p>
            <a:pPr marL="1093788" lvl="2" indent="-236538" eaLnBrk="1" hangingPunct="1"/>
            <a:r>
              <a:rPr lang="en-US" dirty="0" smtClean="0">
                <a:cs typeface="Arial" pitchFamily="34" charset="0"/>
              </a:rPr>
              <a:t>Historial de enfermedad de pecho</a:t>
            </a:r>
          </a:p>
          <a:p>
            <a:pPr eaLnBrk="1" fontAlgn="base" hangingPunct="1">
              <a:spcAft>
                <a:spcPct val="0"/>
              </a:spcAft>
            </a:pPr>
            <a:r>
              <a:rPr lang="en-US" dirty="0" smtClean="0">
                <a:cs typeface="Arial" pitchFamily="34" charset="0"/>
              </a:rPr>
              <a:t>Pago distinto para mamografía diagnóstica</a:t>
            </a:r>
          </a:p>
        </p:txBody>
      </p:sp>
      <p:sp>
        <p:nvSpPr>
          <p:cNvPr id="38916"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891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891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C401D010-5E9A-42FD-99BF-3B8E4F1636D6}" type="slidenum">
              <a:rPr lang="en-US" smtClean="0">
                <a:latin typeface="Calibri" pitchFamily="34" charset="0"/>
              </a:rPr>
              <a:pPr eaLnBrk="1" hangingPunct="1"/>
              <a:t>30</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000" dirty="0" smtClean="0">
                <a:cs typeface="Arial" pitchFamily="34" charset="0"/>
              </a:rPr>
              <a:t>Examen de detección del cáncer de la próstata</a:t>
            </a:r>
          </a:p>
        </p:txBody>
      </p:sp>
      <p:sp>
        <p:nvSpPr>
          <p:cNvPr id="39939" name="Rectangle 3"/>
          <p:cNvSpPr>
            <a:spLocks noGrp="1" noChangeArrowheads="1"/>
          </p:cNvSpPr>
          <p:nvPr>
            <p:ph idx="1"/>
          </p:nvPr>
        </p:nvSpPr>
        <p:spPr/>
        <p:txBody>
          <a:bodyPr/>
          <a:lstStyle/>
          <a:p>
            <a:pPr fontAlgn="base">
              <a:lnSpc>
                <a:spcPct val="90000"/>
              </a:lnSpc>
              <a:spcAft>
                <a:spcPct val="0"/>
              </a:spcAft>
            </a:pPr>
            <a:r>
              <a:rPr lang="en-US" sz="2400" dirty="0" smtClean="0">
                <a:cs typeface="Arial" pitchFamily="34" charset="0"/>
              </a:rPr>
              <a:t>Todos los hombres tienen riesgo de cáncer de próstata</a:t>
            </a:r>
            <a:endParaRPr lang="es-ES_tradnl" sz="2400" dirty="0" smtClean="0"/>
          </a:p>
          <a:p>
            <a:pPr fontAlgn="base">
              <a:lnSpc>
                <a:spcPct val="90000"/>
              </a:lnSpc>
              <a:spcAft>
                <a:spcPct val="0"/>
              </a:spcAft>
            </a:pPr>
            <a:r>
              <a:rPr lang="es-ES_tradnl" sz="2400" dirty="0" smtClean="0"/>
              <a:t>Cubierto para todos los hombres con Medicare</a:t>
            </a:r>
          </a:p>
          <a:p>
            <a:pPr lvl="1">
              <a:lnSpc>
                <a:spcPct val="90000"/>
              </a:lnSpc>
            </a:pPr>
            <a:r>
              <a:rPr lang="es-ES_tradnl" sz="2400" dirty="0" smtClean="0"/>
              <a:t>A partir del día después de que cumpla 50 años</a:t>
            </a:r>
          </a:p>
          <a:p>
            <a:pPr fontAlgn="base">
              <a:lnSpc>
                <a:spcPct val="90000"/>
              </a:lnSpc>
              <a:spcAft>
                <a:spcPct val="0"/>
              </a:spcAft>
            </a:pPr>
            <a:r>
              <a:rPr lang="es-ES_tradnl" sz="2400" dirty="0" smtClean="0"/>
              <a:t>Incluye</a:t>
            </a:r>
          </a:p>
          <a:p>
            <a:pPr lvl="1">
              <a:lnSpc>
                <a:spcPct val="90000"/>
              </a:lnSpc>
            </a:pPr>
            <a:r>
              <a:rPr lang="es-ES_tradnl" sz="2400" dirty="0" smtClean="0"/>
              <a:t>Un examen rectal digital</a:t>
            </a:r>
          </a:p>
          <a:p>
            <a:pPr lvl="1">
              <a:lnSpc>
                <a:spcPct val="90000"/>
              </a:lnSpc>
            </a:pPr>
            <a:r>
              <a:rPr lang="es-ES_tradnl" sz="2400" dirty="0" smtClean="0"/>
              <a:t>Examen del Antígeno Prostático Específico (PSA) de la sangre</a:t>
            </a:r>
          </a:p>
          <a:p>
            <a:pPr fontAlgn="base">
              <a:lnSpc>
                <a:spcPct val="90000"/>
              </a:lnSpc>
              <a:spcAft>
                <a:spcPct val="0"/>
              </a:spcAft>
            </a:pPr>
            <a:r>
              <a:rPr lang="es-ES_tradnl" sz="2400" dirty="0" smtClean="0"/>
              <a:t>En el Medicare Original usted paga</a:t>
            </a:r>
          </a:p>
          <a:p>
            <a:pPr lvl="1">
              <a:lnSpc>
                <a:spcPct val="90000"/>
              </a:lnSpc>
            </a:pPr>
            <a:r>
              <a:rPr lang="es-ES_tradnl" sz="2400" dirty="0" smtClean="0"/>
              <a:t>Nada por el examen de sangre PSA</a:t>
            </a:r>
          </a:p>
          <a:p>
            <a:pPr lvl="1">
              <a:lnSpc>
                <a:spcPct val="90000"/>
              </a:lnSpc>
            </a:pPr>
            <a:r>
              <a:rPr lang="es-ES_tradnl" sz="2400" dirty="0" smtClean="0"/>
              <a:t>El 20% por el examen dígito-rectal</a:t>
            </a:r>
          </a:p>
          <a:p>
            <a:pPr lvl="2" eaLnBrk="1" hangingPunct="1">
              <a:buFont typeface="Arial" pitchFamily="34" charset="0"/>
              <a:buChar char="•"/>
            </a:pPr>
            <a:endParaRPr lang="en-US" sz="2400" dirty="0" smtClean="0">
              <a:cs typeface="Arial" pitchFamily="34" charset="0"/>
            </a:endParaRPr>
          </a:p>
        </p:txBody>
      </p:sp>
      <p:sp>
        <p:nvSpPr>
          <p:cNvPr id="39940"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39941"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39942"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91E4312-C448-4EE2-9FAD-8460F724CED9}" type="slidenum">
              <a:rPr lang="en-US" smtClean="0">
                <a:latin typeface="Calibri" pitchFamily="34" charset="0"/>
              </a:rPr>
              <a:pPr eaLnBrk="1" hangingPunct="1"/>
              <a:t>31</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7"/>
          <p:cNvSpPr>
            <a:spLocks noGrp="1"/>
          </p:cNvSpPr>
          <p:nvPr>
            <p:ph idx="1"/>
          </p:nvPr>
        </p:nvSpPr>
        <p:spPr/>
        <p:txBody>
          <a:bodyPr/>
          <a:lstStyle/>
          <a:p>
            <a:pPr>
              <a:spcBef>
                <a:spcPct val="0"/>
              </a:spcBef>
              <a:buFont typeface="Wingdings" pitchFamily="2" charset="2"/>
              <a:buNone/>
            </a:pPr>
            <a:r>
              <a:rPr lang="en-US" dirty="0" smtClean="0"/>
              <a:t>1.	Luisa le pide a su médico una prueba de detección de VIH. ¿Con qué frecuencia cubre Medicare este examen?: (Seleccione todo lo que aplique.)</a:t>
            </a:r>
          </a:p>
          <a:p>
            <a:pPr>
              <a:spcBef>
                <a:spcPct val="0"/>
              </a:spcBef>
              <a:buFont typeface="Calibri" pitchFamily="34" charset="0"/>
              <a:buAutoNum type="alphaLcParenR"/>
            </a:pPr>
            <a:r>
              <a:rPr lang="en-US" dirty="0" smtClean="0"/>
              <a:t>Cada 24 meses</a:t>
            </a:r>
          </a:p>
          <a:p>
            <a:pPr>
              <a:spcBef>
                <a:spcPct val="0"/>
              </a:spcBef>
              <a:buFont typeface="Calibri" pitchFamily="34" charset="0"/>
              <a:buAutoNum type="alphaLcParenR"/>
            </a:pPr>
            <a:r>
              <a:rPr lang="en-US" dirty="0" smtClean="0"/>
              <a:t>Cada 12 meses </a:t>
            </a:r>
          </a:p>
          <a:p>
            <a:pPr>
              <a:spcBef>
                <a:spcPct val="0"/>
              </a:spcBef>
              <a:buFont typeface="Calibri" pitchFamily="34" charset="0"/>
              <a:buAutoNum type="alphaLcParenR"/>
            </a:pPr>
            <a:r>
              <a:rPr lang="en-US" dirty="0" smtClean="0"/>
              <a:t>Hasta un máximo de 3 veces durante el embarazo</a:t>
            </a:r>
          </a:p>
          <a:p>
            <a:pPr>
              <a:spcBef>
                <a:spcPct val="0"/>
              </a:spcBef>
              <a:buFont typeface="Calibri" pitchFamily="34" charset="0"/>
              <a:buAutoNum type="alphaLcParenR"/>
            </a:pPr>
            <a:r>
              <a:rPr lang="en-US" dirty="0" smtClean="0"/>
              <a:t>Con la frecuencia con la que lo solicite la paciente</a:t>
            </a:r>
          </a:p>
          <a:p>
            <a:pPr>
              <a:spcBef>
                <a:spcPct val="0"/>
              </a:spcBef>
              <a:buFont typeface="Calibri" pitchFamily="34" charset="0"/>
              <a:buAutoNum type="alphaLcParenR"/>
            </a:pPr>
            <a:endParaRPr lang="en-US" dirty="0" smtClean="0"/>
          </a:p>
          <a:p>
            <a:pPr>
              <a:spcBef>
                <a:spcPct val="0"/>
              </a:spcBef>
              <a:buFont typeface="Wingdings" pitchFamily="2" charset="2"/>
              <a:buAutoNum type="arabicPeriod" startAt="2"/>
            </a:pPr>
            <a:r>
              <a:rPr lang="en-US" dirty="0" smtClean="0"/>
              <a:t>¿Está cubierta la consejería de obesidad sin importar la pérdida de peso?</a:t>
            </a:r>
          </a:p>
          <a:p>
            <a:endParaRPr lang="en-US" dirty="0" smtClean="0"/>
          </a:p>
        </p:txBody>
      </p:sp>
      <p:sp>
        <p:nvSpPr>
          <p:cNvPr id="40963" name="Title 6"/>
          <p:cNvSpPr>
            <a:spLocks noGrp="1"/>
          </p:cNvSpPr>
          <p:nvPr>
            <p:ph type="title"/>
          </p:nvPr>
        </p:nvSpPr>
        <p:spPr>
          <a:xfrm>
            <a:off x="457200" y="76200"/>
            <a:ext cx="8229600" cy="1096963"/>
          </a:xfrm>
        </p:spPr>
        <p:txBody>
          <a:bodyPr/>
          <a:lstStyle/>
          <a:p>
            <a:r>
              <a:rPr lang="en-US" dirty="0" smtClean="0"/>
              <a:t>Compruebe Sus Conocimientos: Lección 4</a:t>
            </a:r>
          </a:p>
        </p:txBody>
      </p:sp>
      <p:sp>
        <p:nvSpPr>
          <p:cNvPr id="4096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4096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4096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0219A3F-EECF-403E-BEB6-36B5E8CD9559}" type="slidenum">
              <a:rPr lang="en-US" smtClean="0"/>
              <a:pPr eaLnBrk="1" hangingPunct="1"/>
              <a:t>32</a:t>
            </a:fld>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7"/>
          <p:cNvSpPr>
            <a:spLocks noGrp="1"/>
          </p:cNvSpPr>
          <p:nvPr>
            <p:ph idx="1"/>
          </p:nvPr>
        </p:nvSpPr>
        <p:spPr/>
        <p:txBody>
          <a:bodyPr/>
          <a:lstStyle/>
          <a:p>
            <a:pPr eaLnBrk="1" hangingPunct="1"/>
            <a:r>
              <a:rPr lang="es-ES" dirty="0" smtClean="0">
                <a:cs typeface="Arial" pitchFamily="34" charset="0"/>
              </a:rPr>
              <a:t>La gripe</a:t>
            </a:r>
          </a:p>
          <a:p>
            <a:pPr lvl="1" eaLnBrk="1" hangingPunct="1"/>
            <a:r>
              <a:rPr lang="es-ES" dirty="0" smtClean="0">
                <a:cs typeface="Arial" pitchFamily="34" charset="0"/>
              </a:rPr>
              <a:t>Medicare cubre la vacuna contra la gripe una vez cada temporada de gripe</a:t>
            </a:r>
          </a:p>
          <a:p>
            <a:pPr eaLnBrk="1" hangingPunct="1"/>
            <a:r>
              <a:rPr lang="es-ES" dirty="0" smtClean="0">
                <a:cs typeface="Arial" pitchFamily="34" charset="0"/>
              </a:rPr>
              <a:t>La enfermedad neumocócica es una infección que puede causar neumonía, infecciones de oído, y otros problemas de salud graves   </a:t>
            </a:r>
            <a:r>
              <a:rPr lang="es-ES" dirty="0" smtClean="0">
                <a:solidFill>
                  <a:srgbClr val="FF0000"/>
                </a:solidFill>
                <a:cs typeface="Arial" pitchFamily="34" charset="0"/>
              </a:rPr>
              <a:t> </a:t>
            </a:r>
          </a:p>
          <a:p>
            <a:pPr lvl="1" eaLnBrk="1" hangingPunct="1"/>
            <a:r>
              <a:rPr lang="es-ES" dirty="0" smtClean="0">
                <a:cs typeface="Arial" pitchFamily="34" charset="0"/>
              </a:rPr>
              <a:t>Una vacuna puede ser todo lo que va a necesitar para evitar la neumonía neumocócica</a:t>
            </a:r>
          </a:p>
          <a:p>
            <a:pPr eaLnBrk="1" hangingPunct="1"/>
            <a:r>
              <a:rPr lang="es-ES" dirty="0" smtClean="0">
                <a:cs typeface="Arial" pitchFamily="34" charset="0"/>
              </a:rPr>
              <a:t>Todas las personas con Medicare son elegibles</a:t>
            </a:r>
          </a:p>
          <a:p>
            <a:pPr eaLnBrk="1" hangingPunct="1"/>
            <a:r>
              <a:rPr lang="es-ES" dirty="0" smtClean="0">
                <a:cs typeface="Arial" pitchFamily="34" charset="0"/>
              </a:rPr>
              <a:t>No hay copago ni deducible con Medicare Original</a:t>
            </a:r>
          </a:p>
          <a:p>
            <a:pPr>
              <a:buFont typeface="Wingdings" pitchFamily="2" charset="2"/>
              <a:buNone/>
            </a:pPr>
            <a:endParaRPr lang="es-ES" dirty="0" smtClean="0"/>
          </a:p>
        </p:txBody>
      </p:sp>
      <p:sp>
        <p:nvSpPr>
          <p:cNvPr id="41987" name="Title 6"/>
          <p:cNvSpPr>
            <a:spLocks noGrp="1"/>
          </p:cNvSpPr>
          <p:nvPr>
            <p:ph type="title"/>
          </p:nvPr>
        </p:nvSpPr>
        <p:spPr>
          <a:xfrm>
            <a:off x="457200" y="76200"/>
            <a:ext cx="8229600" cy="1096963"/>
          </a:xfrm>
        </p:spPr>
        <p:txBody>
          <a:bodyPr/>
          <a:lstStyle/>
          <a:p>
            <a:r>
              <a:rPr lang="en-US" sz="3200" dirty="0" smtClean="0"/>
              <a:t>Lección 5 –</a:t>
            </a:r>
            <a:br>
              <a:rPr lang="en-US" sz="3200" dirty="0" smtClean="0"/>
            </a:br>
            <a:r>
              <a:rPr lang="en-US" sz="3200" dirty="0" smtClean="0"/>
              <a:t> </a:t>
            </a:r>
            <a:r>
              <a:rPr lang="en-US" sz="3200" dirty="0" smtClean="0">
                <a:cs typeface="Arial" pitchFamily="34" charset="0"/>
              </a:rPr>
              <a:t>Vacuna neumocócica y de la gripe</a:t>
            </a:r>
          </a:p>
        </p:txBody>
      </p:sp>
      <p:sp>
        <p:nvSpPr>
          <p:cNvPr id="4198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4198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419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620158E-E5EF-4FB4-8FB1-7CB7E7315177}" type="slidenum">
              <a:rPr lang="en-US" smtClean="0"/>
              <a:pPr eaLnBrk="1" hangingPunct="1"/>
              <a:t>33</a:t>
            </a:fld>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dirty="0" smtClean="0"/>
              <a:t>Vacuna contra el Herpes Zóster</a:t>
            </a:r>
          </a:p>
        </p:txBody>
      </p:sp>
      <p:sp>
        <p:nvSpPr>
          <p:cNvPr id="43011" name="Rectangle 3"/>
          <p:cNvSpPr>
            <a:spLocks noGrp="1" noChangeArrowheads="1"/>
          </p:cNvSpPr>
          <p:nvPr>
            <p:ph idx="1"/>
          </p:nvPr>
        </p:nvSpPr>
        <p:spPr>
          <a:xfrm>
            <a:off x="388938" y="1371600"/>
            <a:ext cx="8458200" cy="4754563"/>
          </a:xfrm>
        </p:spPr>
        <p:txBody>
          <a:bodyPr/>
          <a:lstStyle/>
          <a:p>
            <a:pPr eaLnBrk="1" fontAlgn="base" hangingPunct="1">
              <a:spcAft>
                <a:spcPct val="0"/>
              </a:spcAft>
            </a:pPr>
            <a:r>
              <a:rPr lang="es-ES_tradnl" dirty="0" smtClean="0">
                <a:cs typeface="Arial" pitchFamily="34" charset="0"/>
              </a:rPr>
              <a:t>La Parte D de Medicare cubre la vacuna contra el herpes zóster</a:t>
            </a:r>
          </a:p>
          <a:p>
            <a:pPr lvl="1" eaLnBrk="1" hangingPunct="1"/>
            <a:r>
              <a:rPr lang="es-ES_tradnl" dirty="0" smtClean="0">
                <a:cs typeface="Arial" pitchFamily="34" charset="0"/>
              </a:rPr>
              <a:t>Le puede costar más si se la dan en una farmacia que no pertenece a la red del plan</a:t>
            </a:r>
          </a:p>
          <a:p>
            <a:pPr lvl="1" eaLnBrk="1" hangingPunct="1"/>
            <a:r>
              <a:rPr lang="es-ES_tradnl" dirty="0" smtClean="0">
                <a:cs typeface="Arial" pitchFamily="34" charset="0"/>
              </a:rPr>
              <a:t>Tal vez tenga que pagar en el momento si se la administran en un consultorio médico</a:t>
            </a:r>
          </a:p>
          <a:p>
            <a:pPr fontAlgn="base">
              <a:spcAft>
                <a:spcPct val="0"/>
              </a:spcAft>
            </a:pPr>
            <a:r>
              <a:rPr lang="es-ES_tradnl" dirty="0" smtClean="0"/>
              <a:t>Las personas que han tenido varicela son personas a riesgo de padecer de herpes zoster</a:t>
            </a:r>
          </a:p>
          <a:p>
            <a:pPr eaLnBrk="1" fontAlgn="base" hangingPunct="1">
              <a:spcAft>
                <a:spcPct val="0"/>
              </a:spcAft>
            </a:pPr>
            <a:r>
              <a:rPr lang="es-ES_tradnl" dirty="0" smtClean="0">
                <a:cs typeface="Arial" pitchFamily="34" charset="0"/>
              </a:rPr>
              <a:t>Averigüe el costo con su plan</a:t>
            </a:r>
          </a:p>
          <a:p>
            <a:pPr eaLnBrk="1" fontAlgn="base" hangingPunct="1">
              <a:spcAft>
                <a:spcPct val="0"/>
              </a:spcAft>
            </a:pPr>
            <a:endParaRPr lang="en-US" dirty="0" smtClean="0">
              <a:cs typeface="Arial" pitchFamily="34" charset="0"/>
            </a:endParaRPr>
          </a:p>
          <a:p>
            <a:pPr eaLnBrk="1" fontAlgn="base" hangingPunct="1">
              <a:spcAft>
                <a:spcPct val="0"/>
              </a:spcAft>
            </a:pPr>
            <a:endParaRPr lang="en-US" dirty="0" smtClean="0">
              <a:cs typeface="Arial" pitchFamily="34" charset="0"/>
            </a:endParaRPr>
          </a:p>
          <a:p>
            <a:pPr eaLnBrk="1" fontAlgn="base" hangingPunct="1">
              <a:spcAft>
                <a:spcPct val="0"/>
              </a:spcAft>
            </a:pPr>
            <a:endParaRPr lang="en-US" dirty="0" smtClean="0">
              <a:cs typeface="Arial" pitchFamily="34" charset="0"/>
            </a:endParaRPr>
          </a:p>
        </p:txBody>
      </p:sp>
      <p:sp>
        <p:nvSpPr>
          <p:cNvPr id="4301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4301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4301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AE483AF-F86A-4D51-BE58-172E6569E28F}" type="slidenum">
              <a:rPr lang="en-US" smtClean="0">
                <a:latin typeface="Calibri" pitchFamily="34" charset="0"/>
              </a:rPr>
              <a:pPr eaLnBrk="1" hangingPunct="1"/>
              <a:t>34</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dirty="0" smtClean="0">
                <a:cs typeface="Arial" pitchFamily="34" charset="0"/>
              </a:rPr>
              <a:t>Vacunas contra la Hepatitis B</a:t>
            </a:r>
          </a:p>
        </p:txBody>
      </p:sp>
      <p:sp>
        <p:nvSpPr>
          <p:cNvPr id="44035" name="Rectangle 3"/>
          <p:cNvSpPr>
            <a:spLocks noGrp="1" noChangeArrowheads="1"/>
          </p:cNvSpPr>
          <p:nvPr>
            <p:ph idx="1"/>
          </p:nvPr>
        </p:nvSpPr>
        <p:spPr>
          <a:xfrm>
            <a:off x="457200" y="1371600"/>
            <a:ext cx="8229600" cy="4876800"/>
          </a:xfrm>
        </p:spPr>
        <p:txBody>
          <a:bodyPr/>
          <a:lstStyle/>
          <a:p>
            <a:pPr fontAlgn="base">
              <a:lnSpc>
                <a:spcPct val="90000"/>
              </a:lnSpc>
              <a:spcAft>
                <a:spcPct val="0"/>
              </a:spcAft>
            </a:pPr>
            <a:r>
              <a:rPr lang="es-ES_tradnl" sz="2400" dirty="0" smtClean="0"/>
              <a:t>Es una enfermedad grave (el virus ataca al hígado)</a:t>
            </a:r>
          </a:p>
          <a:p>
            <a:pPr lvl="1" eaLnBrk="1" hangingPunct="1">
              <a:lnSpc>
                <a:spcPct val="110000"/>
              </a:lnSpc>
              <a:spcBef>
                <a:spcPts val="200"/>
              </a:spcBef>
            </a:pPr>
            <a:r>
              <a:rPr lang="es-ES_tradnl" sz="2400" dirty="0" smtClean="0"/>
              <a:t>Puede causar una infección de por vida</a:t>
            </a:r>
          </a:p>
          <a:p>
            <a:pPr lvl="1" eaLnBrk="1" hangingPunct="1">
              <a:lnSpc>
                <a:spcPct val="110000"/>
              </a:lnSpc>
              <a:spcBef>
                <a:spcPts val="200"/>
              </a:spcBef>
            </a:pPr>
            <a:r>
              <a:rPr lang="es-ES_tradnl" sz="2400" dirty="0" smtClean="0"/>
              <a:t>Cirrosis del hígado</a:t>
            </a:r>
          </a:p>
          <a:p>
            <a:pPr lvl="1" eaLnBrk="1" hangingPunct="1">
              <a:lnSpc>
                <a:spcPct val="110000"/>
              </a:lnSpc>
              <a:spcBef>
                <a:spcPts val="200"/>
              </a:spcBef>
            </a:pPr>
            <a:r>
              <a:rPr lang="es-ES_tradnl" sz="2400" dirty="0" smtClean="0"/>
              <a:t>Cáncer del hígado o insuficiencia hepática </a:t>
            </a:r>
          </a:p>
          <a:p>
            <a:pPr lvl="1" eaLnBrk="1" hangingPunct="1">
              <a:lnSpc>
                <a:spcPct val="110000"/>
              </a:lnSpc>
              <a:spcBef>
                <a:spcPts val="200"/>
              </a:spcBef>
            </a:pPr>
            <a:r>
              <a:rPr lang="es-ES_tradnl" sz="2400" dirty="0" smtClean="0"/>
              <a:t>Muerte</a:t>
            </a:r>
          </a:p>
          <a:p>
            <a:pPr fontAlgn="base">
              <a:lnSpc>
                <a:spcPct val="90000"/>
              </a:lnSpc>
              <a:spcAft>
                <a:spcPct val="0"/>
              </a:spcAft>
            </a:pPr>
            <a:r>
              <a:rPr lang="es-ES_tradnl" sz="2400" dirty="0" smtClean="0"/>
              <a:t>Cubierta para las personas con mediano o alto riesgo</a:t>
            </a:r>
          </a:p>
          <a:p>
            <a:pPr lvl="1">
              <a:lnSpc>
                <a:spcPct val="90000"/>
              </a:lnSpc>
            </a:pPr>
            <a:r>
              <a:rPr lang="es-ES_tradnl" sz="2400" dirty="0" smtClean="0"/>
              <a:t>Enfermedad renal terminal, hemofilia o diabetes mellitus</a:t>
            </a:r>
          </a:p>
          <a:p>
            <a:pPr lvl="1">
              <a:lnSpc>
                <a:spcPct val="90000"/>
              </a:lnSpc>
            </a:pPr>
            <a:r>
              <a:rPr lang="es-ES_tradnl" sz="2400" dirty="0" smtClean="0"/>
              <a:t>Una condición que disminuye su resistencia a las infecciones</a:t>
            </a:r>
          </a:p>
          <a:p>
            <a:pPr lvl="1">
              <a:lnSpc>
                <a:spcPct val="90000"/>
              </a:lnSpc>
            </a:pPr>
            <a:r>
              <a:rPr lang="es-ES_tradnl" sz="2400" dirty="0" smtClean="0"/>
              <a:t>Ciertos profesionales médicos</a:t>
            </a:r>
          </a:p>
          <a:p>
            <a:pPr fontAlgn="base">
              <a:lnSpc>
                <a:spcPct val="90000"/>
              </a:lnSpc>
              <a:spcAft>
                <a:spcPct val="0"/>
              </a:spcAft>
            </a:pPr>
            <a:r>
              <a:rPr lang="es-ES_tradnl" sz="2400" dirty="0" smtClean="0"/>
              <a:t>En el Medicare Original usted no paga el deducible o copago</a:t>
            </a:r>
          </a:p>
        </p:txBody>
      </p:sp>
      <p:sp>
        <p:nvSpPr>
          <p:cNvPr id="44036"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4403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4403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948D11B-CBD2-45F3-8B05-95951DD7AAA9}" type="slidenum">
              <a:rPr lang="en-US" smtClean="0">
                <a:latin typeface="Calibri" pitchFamily="34" charset="0"/>
              </a:rPr>
              <a:pPr eaLnBrk="1" hangingPunct="1"/>
              <a:t>35</a:t>
            </a:fld>
            <a:endParaRPr lang="en-US" dirty="0" smtClean="0">
              <a:latin typeface="Calibri" pitchFamily="34" charset="0"/>
            </a:endParaRPr>
          </a:p>
        </p:txBody>
      </p:sp>
    </p:spTree>
    <p:custDataLst>
      <p:tags r:id="rId1"/>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7"/>
          <p:cNvSpPr>
            <a:spLocks noGrp="1"/>
          </p:cNvSpPr>
          <p:nvPr>
            <p:ph idx="1"/>
          </p:nvPr>
        </p:nvSpPr>
        <p:spPr/>
        <p:txBody>
          <a:bodyPr/>
          <a:lstStyle/>
          <a:p>
            <a:pPr marL="533400" indent="-533400">
              <a:buFont typeface="Calibri" pitchFamily="34" charset="0"/>
              <a:buAutoNum type="arabicPeriod"/>
            </a:pPr>
            <a:r>
              <a:rPr lang="en-US" sz="2400" dirty="0" smtClean="0"/>
              <a:t>¿Cuál de las siguientes vacunas NO está cubierta por Medicare Parte B?</a:t>
            </a:r>
          </a:p>
          <a:p>
            <a:pPr marL="914400" lvl="1" indent="-457200">
              <a:buFont typeface="Calibri" pitchFamily="34" charset="0"/>
              <a:buAutoNum type="alphaLcParenR"/>
            </a:pPr>
            <a:r>
              <a:rPr lang="en-US" dirty="0" smtClean="0"/>
              <a:t>Vacuna neumocócica</a:t>
            </a:r>
          </a:p>
          <a:p>
            <a:pPr marL="914400" lvl="1" indent="-457200">
              <a:buFont typeface="Calibri" pitchFamily="34" charset="0"/>
              <a:buAutoNum type="alphaLcParenR"/>
            </a:pPr>
            <a:r>
              <a:rPr lang="en-US" dirty="0" smtClean="0"/>
              <a:t>Vacuna contra la gripe</a:t>
            </a:r>
          </a:p>
          <a:p>
            <a:pPr marL="914400" lvl="1" indent="-457200">
              <a:buFont typeface="Calibri" pitchFamily="34" charset="0"/>
              <a:buAutoNum type="alphaLcParenR"/>
            </a:pPr>
            <a:r>
              <a:rPr lang="en-US" dirty="0" smtClean="0"/>
              <a:t>Vacuna contra el Herpes Zóster</a:t>
            </a:r>
          </a:p>
          <a:p>
            <a:pPr marL="914400" lvl="1" indent="-457200">
              <a:buFont typeface="Calibri" pitchFamily="34" charset="0"/>
              <a:buAutoNum type="alphaLcParenR"/>
            </a:pPr>
            <a:r>
              <a:rPr lang="en-US" dirty="0" smtClean="0"/>
              <a:t>Vacuna contra la hepatitis B</a:t>
            </a:r>
          </a:p>
          <a:p>
            <a:pPr marL="533400" indent="-533400">
              <a:buFont typeface="Calibri" pitchFamily="34" charset="0"/>
              <a:buAutoNum type="arabicPeriod"/>
            </a:pPr>
            <a:r>
              <a:rPr lang="en-US" sz="2400" dirty="0" smtClean="0"/>
              <a:t>¿Cuál de las siguientes vacunas está cubierta anualmente? </a:t>
            </a:r>
          </a:p>
          <a:p>
            <a:pPr marL="914400" lvl="1" indent="-457200">
              <a:buFont typeface="Calibri" pitchFamily="34" charset="0"/>
              <a:buAutoNum type="alphaLcParenR"/>
            </a:pPr>
            <a:r>
              <a:rPr lang="en-US" dirty="0" smtClean="0"/>
              <a:t>Vacuna neumocócica</a:t>
            </a:r>
          </a:p>
          <a:p>
            <a:pPr marL="914400" lvl="1" indent="-457200">
              <a:buFont typeface="Calibri" pitchFamily="34" charset="0"/>
              <a:buAutoNum type="alphaLcParenR"/>
            </a:pPr>
            <a:r>
              <a:rPr lang="en-US" dirty="0" smtClean="0"/>
              <a:t>Vacuna contra la gripe</a:t>
            </a:r>
          </a:p>
          <a:p>
            <a:pPr marL="914400" lvl="1" indent="-457200">
              <a:buFont typeface="Calibri" pitchFamily="34" charset="0"/>
              <a:buAutoNum type="alphaLcParenR"/>
            </a:pPr>
            <a:r>
              <a:rPr lang="en-US" dirty="0" smtClean="0"/>
              <a:t>Vacuna contra el Herpes Zóster</a:t>
            </a:r>
          </a:p>
          <a:p>
            <a:pPr marL="914400" lvl="1" indent="-457200">
              <a:buFont typeface="Calibri" pitchFamily="34" charset="0"/>
              <a:buAutoNum type="alphaLcParenR"/>
            </a:pPr>
            <a:r>
              <a:rPr lang="en-US" dirty="0" smtClean="0"/>
              <a:t>Vacuna contra la hepatitis B</a:t>
            </a:r>
          </a:p>
          <a:p>
            <a:pPr marL="533400" indent="-533400"/>
            <a:endParaRPr lang="en-US" dirty="0" smtClean="0"/>
          </a:p>
        </p:txBody>
      </p:sp>
      <p:sp>
        <p:nvSpPr>
          <p:cNvPr id="45059" name="Title 6"/>
          <p:cNvSpPr>
            <a:spLocks noGrp="1"/>
          </p:cNvSpPr>
          <p:nvPr>
            <p:ph type="title"/>
          </p:nvPr>
        </p:nvSpPr>
        <p:spPr>
          <a:xfrm>
            <a:off x="457200" y="76200"/>
            <a:ext cx="8229600" cy="1096963"/>
          </a:xfrm>
        </p:spPr>
        <p:txBody>
          <a:bodyPr/>
          <a:lstStyle/>
          <a:p>
            <a:r>
              <a:rPr lang="en-US" dirty="0" smtClean="0"/>
              <a:t>Compruebe Sus Conocimientos: Lección 5</a:t>
            </a:r>
          </a:p>
        </p:txBody>
      </p:sp>
      <p:sp>
        <p:nvSpPr>
          <p:cNvPr id="45060"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4506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4506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6C30AA7F-3982-4E94-BD6B-E02B78D3C277}" type="slidenum">
              <a:rPr lang="en-US" smtClean="0"/>
              <a:pPr eaLnBrk="1" hangingPunct="1"/>
              <a:t>36</a:t>
            </a:fld>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7"/>
          <p:cNvSpPr>
            <a:spLocks noGrp="1"/>
          </p:cNvSpPr>
          <p:nvPr>
            <p:ph idx="1"/>
          </p:nvPr>
        </p:nvSpPr>
        <p:spPr>
          <a:xfrm>
            <a:off x="457200" y="1295400"/>
            <a:ext cx="8229600" cy="5029200"/>
          </a:xfrm>
        </p:spPr>
        <p:txBody>
          <a:bodyPr/>
          <a:lstStyle/>
          <a:p>
            <a:pPr eaLnBrk="1" hangingPunct="1"/>
            <a:r>
              <a:rPr lang="es-ES" sz="3000" dirty="0" smtClean="0">
                <a:cs typeface="Arial" pitchFamily="34" charset="0"/>
              </a:rPr>
              <a:t>Tanto si se ha diagnosticado una enfermedad relacionada con el tabaco, Medicare cubre:</a:t>
            </a:r>
          </a:p>
          <a:p>
            <a:pPr lvl="1" eaLnBrk="1" hangingPunct="1"/>
            <a:r>
              <a:rPr lang="es-ES" dirty="0" smtClean="0">
                <a:cs typeface="Arial" pitchFamily="34" charset="0"/>
              </a:rPr>
              <a:t>Consejería para dejar de fumar</a:t>
            </a:r>
          </a:p>
          <a:p>
            <a:pPr lvl="2" eaLnBrk="1" hangingPunct="1"/>
            <a:r>
              <a:rPr lang="es-ES" sz="2400" dirty="0" smtClean="0">
                <a:cs typeface="Arial" pitchFamily="34" charset="0"/>
              </a:rPr>
              <a:t> Dos intentos de hasta 8 sesiones al año</a:t>
            </a:r>
          </a:p>
          <a:p>
            <a:pPr lvl="2" eaLnBrk="1" hangingPunct="1"/>
            <a:r>
              <a:rPr lang="es-ES" sz="2400" dirty="0" smtClean="0">
                <a:cs typeface="Arial" pitchFamily="34" charset="0"/>
              </a:rPr>
              <a:t>Paciente interno o ambulatorio</a:t>
            </a:r>
          </a:p>
          <a:p>
            <a:pPr lvl="2" eaLnBrk="1" hangingPunct="1"/>
            <a:r>
              <a:rPr lang="es-ES" sz="2400" dirty="0" smtClean="0">
                <a:cs typeface="Arial" pitchFamily="34" charset="0"/>
              </a:rPr>
              <a:t>Intermedio o intensivo</a:t>
            </a:r>
          </a:p>
          <a:p>
            <a:pPr eaLnBrk="1" hangingPunct="1"/>
            <a:r>
              <a:rPr lang="es-ES" sz="2400" dirty="0" smtClean="0">
                <a:cs typeface="Arial" pitchFamily="34" charset="0"/>
              </a:rPr>
              <a:t>En Medicare Original, usted paga</a:t>
            </a:r>
          </a:p>
          <a:p>
            <a:pPr lvl="1" eaLnBrk="1" hangingPunct="1"/>
            <a:r>
              <a:rPr lang="es-ES" dirty="0" smtClean="0">
                <a:cs typeface="Arial" pitchFamily="34" charset="0"/>
              </a:rPr>
              <a:t>Nada de copago ni deducible para los beneficiarios asintomáticos a los que se les cobran ciertos servicios</a:t>
            </a:r>
          </a:p>
          <a:p>
            <a:pPr lvl="1" eaLnBrk="1" hangingPunct="1"/>
            <a:r>
              <a:rPr lang="es-ES" dirty="0" smtClean="0">
                <a:cs typeface="Arial" pitchFamily="34" charset="0"/>
              </a:rPr>
              <a:t>20% después del deducible de Parte B para otros códigos de consejería cobrados a Medicare (beneficiarios sintomáticos)</a:t>
            </a:r>
          </a:p>
          <a:p>
            <a:endParaRPr lang="es-ES" dirty="0" smtClean="0"/>
          </a:p>
        </p:txBody>
      </p:sp>
      <p:sp>
        <p:nvSpPr>
          <p:cNvPr id="46083" name="Title 6"/>
          <p:cNvSpPr>
            <a:spLocks noGrp="1"/>
          </p:cNvSpPr>
          <p:nvPr>
            <p:ph type="title"/>
          </p:nvPr>
        </p:nvSpPr>
        <p:spPr>
          <a:xfrm>
            <a:off x="457200" y="76200"/>
            <a:ext cx="8229600" cy="1096963"/>
          </a:xfrm>
        </p:spPr>
        <p:txBody>
          <a:bodyPr/>
          <a:lstStyle/>
          <a:p>
            <a:r>
              <a:rPr lang="en-US" sz="3200" dirty="0" smtClean="0"/>
              <a:t>Lección 6 –</a:t>
            </a:r>
            <a:br>
              <a:rPr lang="en-US" sz="3200" dirty="0" smtClean="0"/>
            </a:br>
            <a:r>
              <a:rPr lang="en-US" sz="3200" dirty="0" smtClean="0"/>
              <a:t>Consejería para Prevenir el Uso del Tabaco</a:t>
            </a:r>
          </a:p>
        </p:txBody>
      </p:sp>
      <p:sp>
        <p:nvSpPr>
          <p:cNvPr id="4608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4608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4608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9C63AF1-2DEA-4CCB-A23D-68F7C61FE109}" type="slidenum">
              <a:rPr lang="en-US" smtClean="0"/>
              <a:pPr eaLnBrk="1" hangingPunct="1"/>
              <a:t>37</a:t>
            </a:fld>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0" y="274638"/>
            <a:ext cx="9144000" cy="868362"/>
          </a:xfrm>
        </p:spPr>
        <p:txBody>
          <a:bodyPr/>
          <a:lstStyle/>
          <a:p>
            <a:pPr eaLnBrk="1" hangingPunct="1"/>
            <a:r>
              <a:rPr lang="en-US" dirty="0" smtClean="0"/>
              <a:t>Educación sobre la insuficiencia renal</a:t>
            </a:r>
          </a:p>
        </p:txBody>
      </p:sp>
      <p:sp>
        <p:nvSpPr>
          <p:cNvPr id="47107" name="Content Placeholder 2"/>
          <p:cNvSpPr>
            <a:spLocks noGrp="1"/>
          </p:cNvSpPr>
          <p:nvPr>
            <p:ph idx="1"/>
          </p:nvPr>
        </p:nvSpPr>
        <p:spPr>
          <a:xfrm>
            <a:off x="457200" y="1371600"/>
            <a:ext cx="8229600" cy="5029200"/>
          </a:xfrm>
        </p:spPr>
        <p:txBody>
          <a:bodyPr/>
          <a:lstStyle/>
          <a:p>
            <a:pPr fontAlgn="base">
              <a:lnSpc>
                <a:spcPct val="90000"/>
              </a:lnSpc>
              <a:spcAft>
                <a:spcPct val="0"/>
              </a:spcAft>
            </a:pPr>
            <a:r>
              <a:rPr lang="en-US" sz="2600" dirty="0" smtClean="0"/>
              <a:t>Para las personas con una enfermedad renal crónica en la etapa IV con</a:t>
            </a:r>
          </a:p>
          <a:p>
            <a:pPr marL="569913" lvl="1" indent="-225425">
              <a:lnSpc>
                <a:spcPct val="90000"/>
              </a:lnSpc>
            </a:pPr>
            <a:r>
              <a:rPr lang="en-US" sz="2200" dirty="0" smtClean="0"/>
              <a:t>Daño renal avanzado que</a:t>
            </a:r>
          </a:p>
          <a:p>
            <a:pPr marL="569913" lvl="1" indent="-225425">
              <a:lnSpc>
                <a:spcPct val="90000"/>
              </a:lnSpc>
            </a:pPr>
            <a:r>
              <a:rPr lang="en-US" sz="2200" dirty="0" smtClean="0"/>
              <a:t>Probablemente necesitará diálisis o un trasplante renal pronto</a:t>
            </a:r>
          </a:p>
          <a:p>
            <a:pPr fontAlgn="base">
              <a:lnSpc>
                <a:spcPct val="90000"/>
              </a:lnSpc>
              <a:spcAft>
                <a:spcPct val="0"/>
              </a:spcAft>
            </a:pPr>
            <a:r>
              <a:rPr lang="en-US" sz="2600" dirty="0" smtClean="0"/>
              <a:t>La Parte B de Medicare cubre hasta seis sesiones</a:t>
            </a:r>
          </a:p>
          <a:p>
            <a:pPr marL="569913" lvl="1" indent="-225425">
              <a:lnSpc>
                <a:spcPct val="90000"/>
              </a:lnSpc>
              <a:buFont typeface="Arial" pitchFamily="34" charset="0"/>
              <a:buNone/>
            </a:pPr>
            <a:r>
              <a:rPr lang="en-US" sz="2200" dirty="0" smtClean="0"/>
              <a:t>	- Si su médico lo deriva para el servicio</a:t>
            </a:r>
            <a:endParaRPr lang="en-US" sz="2600" dirty="0" smtClean="0"/>
          </a:p>
          <a:p>
            <a:pPr fontAlgn="base">
              <a:lnSpc>
                <a:spcPct val="90000"/>
              </a:lnSpc>
              <a:spcAft>
                <a:spcPct val="0"/>
              </a:spcAft>
            </a:pPr>
            <a:r>
              <a:rPr lang="en-US" sz="2600" dirty="0" smtClean="0"/>
              <a:t>Servicios para evitar o demorar la necesidad de diálisis</a:t>
            </a:r>
          </a:p>
          <a:p>
            <a:pPr fontAlgn="base">
              <a:lnSpc>
                <a:spcPct val="90000"/>
              </a:lnSpc>
              <a:spcAft>
                <a:spcPct val="0"/>
              </a:spcAft>
            </a:pPr>
            <a:r>
              <a:rPr lang="en-US" sz="2600" dirty="0" smtClean="0"/>
              <a:t>Le informa sobre sus opciones de tratamiento</a:t>
            </a:r>
          </a:p>
          <a:p>
            <a:pPr fontAlgn="base">
              <a:lnSpc>
                <a:spcPct val="90000"/>
              </a:lnSpc>
              <a:spcAft>
                <a:spcPct val="0"/>
              </a:spcAft>
            </a:pPr>
            <a:r>
              <a:rPr lang="en-US" sz="2600" dirty="0" smtClean="0"/>
              <a:t>Usted paga</a:t>
            </a:r>
          </a:p>
          <a:p>
            <a:pPr marL="569913" lvl="1" indent="-225425">
              <a:lnSpc>
                <a:spcPct val="90000"/>
              </a:lnSpc>
              <a:buFont typeface="Arial" pitchFamily="34" charset="0"/>
              <a:buChar char="–"/>
            </a:pPr>
            <a:r>
              <a:rPr lang="en-US" sz="2200" dirty="0" smtClean="0"/>
              <a:t>El 20% de la cantidad aprobada y el deducible de la Parte B</a:t>
            </a:r>
          </a:p>
        </p:txBody>
      </p:sp>
      <p:sp>
        <p:nvSpPr>
          <p:cNvPr id="47108"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47109"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471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9FCF3DE-326E-480C-8C2D-809204E17E68}" type="slidenum">
              <a:rPr lang="en-US" smtClean="0">
                <a:latin typeface="Calibri" pitchFamily="34" charset="0"/>
              </a:rPr>
              <a:pPr eaLnBrk="1" hangingPunct="1"/>
              <a:t>38</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457200" y="1371600"/>
            <a:ext cx="8229600" cy="4525963"/>
          </a:xfrm>
        </p:spPr>
        <p:txBody>
          <a:bodyPr/>
          <a:lstStyle/>
          <a:p>
            <a:pPr marL="457200" indent="-457200">
              <a:spcBef>
                <a:spcPts val="600"/>
              </a:spcBef>
              <a:buFont typeface="Calibri" pitchFamily="34" charset="0"/>
              <a:buAutoNum type="arabicPeriod"/>
            </a:pPr>
            <a:r>
              <a:rPr lang="es-ES" sz="2000" dirty="0" smtClean="0"/>
              <a:t>¿Cuántas sesiones de </a:t>
            </a:r>
            <a:r>
              <a:rPr lang="es-ES" sz="2000" b="1" dirty="0" smtClean="0"/>
              <a:t>consejería</a:t>
            </a:r>
            <a:r>
              <a:rPr lang="es-ES" sz="2000" dirty="0" smtClean="0"/>
              <a:t> de dejar de fumar cubre Medicare por cada periodo de 12 meses? </a:t>
            </a:r>
          </a:p>
          <a:p>
            <a:pPr marL="914400" lvl="1" indent="-457200">
              <a:spcBef>
                <a:spcPts val="600"/>
              </a:spcBef>
              <a:buFont typeface="Calibri" pitchFamily="34" charset="0"/>
              <a:buAutoNum type="alphaLcParenR"/>
            </a:pPr>
            <a:r>
              <a:rPr lang="es-ES" sz="2000" dirty="0" smtClean="0"/>
              <a:t>Un intento de dejar de fumar con hasta 8 sesiones de consejería (un total de 8)</a:t>
            </a:r>
          </a:p>
          <a:p>
            <a:pPr marL="914400" lvl="1" indent="-457200">
              <a:spcBef>
                <a:spcPts val="600"/>
              </a:spcBef>
              <a:buFont typeface="Calibri" pitchFamily="34" charset="0"/>
              <a:buAutoNum type="alphaLcParenR"/>
            </a:pPr>
            <a:r>
              <a:rPr lang="es-ES" sz="2000" dirty="0" smtClean="0"/>
              <a:t>Dos intentos de dejar de fumar con hasta 4 sesiones de consejería cada uno (un total de 8)</a:t>
            </a:r>
          </a:p>
          <a:p>
            <a:pPr marL="914400" lvl="1" indent="-457200">
              <a:spcBef>
                <a:spcPts val="600"/>
              </a:spcBef>
              <a:buFont typeface="Calibri" pitchFamily="34" charset="0"/>
              <a:buAutoNum type="alphaLcParenR"/>
            </a:pPr>
            <a:r>
              <a:rPr lang="es-ES" sz="2000" dirty="0" smtClean="0"/>
              <a:t>Dos intentos de dejar de fumar con hasta 8 sesiones de consejería cada una (un total de 16)</a:t>
            </a:r>
          </a:p>
          <a:p>
            <a:pPr marL="914400" lvl="1" indent="-457200">
              <a:spcBef>
                <a:spcPts val="600"/>
              </a:spcBef>
              <a:buFont typeface="Calibri" pitchFamily="34" charset="0"/>
              <a:buAutoNum type="alphaLcParenR"/>
            </a:pPr>
            <a:r>
              <a:rPr lang="es-ES" sz="2000" dirty="0" smtClean="0"/>
              <a:t>Tres intentos de dejar de fumar con hasta 4 sesiones de consejería cada una (un total de 12)</a:t>
            </a:r>
          </a:p>
          <a:p>
            <a:pPr marL="457200" indent="-457200">
              <a:spcBef>
                <a:spcPts val="600"/>
              </a:spcBef>
              <a:buFont typeface="Calibri" pitchFamily="34" charset="0"/>
              <a:buAutoNum type="arabicPeriod"/>
            </a:pPr>
            <a:r>
              <a:rPr lang="es-ES" sz="2000" dirty="0" smtClean="0"/>
              <a:t>Jorge tiene enfermedad renal de etapa IV y desea aprovecharse del beneficio de educación de enfermedad renal de Medicare. Sabe que la Parte B cubre hasta seis sesiones de educación, pero quiere saber cuánto va a pagar por este servicio. ¿Qué porción de la tarifa tiene responsabilidad de pagar?</a:t>
            </a:r>
          </a:p>
          <a:p>
            <a:pPr marL="457200" indent="-457200"/>
            <a:endParaRPr lang="es-ES" dirty="0" smtClean="0"/>
          </a:p>
        </p:txBody>
      </p:sp>
      <p:sp>
        <p:nvSpPr>
          <p:cNvPr id="48131" name="Title 6"/>
          <p:cNvSpPr>
            <a:spLocks noGrp="1"/>
          </p:cNvSpPr>
          <p:nvPr>
            <p:ph type="title"/>
          </p:nvPr>
        </p:nvSpPr>
        <p:spPr>
          <a:xfrm>
            <a:off x="457200" y="76200"/>
            <a:ext cx="8229600" cy="1096963"/>
          </a:xfrm>
        </p:spPr>
        <p:txBody>
          <a:bodyPr/>
          <a:lstStyle/>
          <a:p>
            <a:r>
              <a:rPr lang="en-US" dirty="0" smtClean="0"/>
              <a:t>Compruebe Sus Conocimientos: Lección 6</a:t>
            </a:r>
          </a:p>
        </p:txBody>
      </p:sp>
      <p:sp>
        <p:nvSpPr>
          <p:cNvPr id="4813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4813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481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E4CDDA9-8B20-4804-A005-84A89F47B052}" type="slidenum">
              <a:rPr lang="en-US" smtClean="0"/>
              <a:pPr eaLnBrk="1" hangingPunct="1"/>
              <a:t>39</a:t>
            </a:fld>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200" dirty="0" smtClean="0"/>
              <a:t>Lo que paga en el 2013 por los servicios preventivos</a:t>
            </a:r>
          </a:p>
        </p:txBody>
      </p:sp>
      <p:sp>
        <p:nvSpPr>
          <p:cNvPr id="12291" name="Rectangle 3"/>
          <p:cNvSpPr>
            <a:spLocks noGrp="1" noChangeArrowheads="1"/>
          </p:cNvSpPr>
          <p:nvPr>
            <p:ph idx="1"/>
          </p:nvPr>
        </p:nvSpPr>
        <p:spPr/>
        <p:txBody>
          <a:bodyPr/>
          <a:lstStyle/>
          <a:p>
            <a:pPr eaLnBrk="1" fontAlgn="base" hangingPunct="1">
              <a:spcAft>
                <a:spcPct val="0"/>
              </a:spcAft>
            </a:pPr>
            <a:r>
              <a:rPr lang="es-ES" sz="2200" dirty="0" smtClean="0">
                <a:cs typeface="Arial" pitchFamily="34" charset="0"/>
              </a:rPr>
              <a:t>En Medicare Original</a:t>
            </a:r>
          </a:p>
          <a:p>
            <a:pPr lvl="1" eaLnBrk="1" hangingPunct="1"/>
            <a:r>
              <a:rPr lang="es-ES" sz="2200" dirty="0" smtClean="0">
                <a:cs typeface="Arial" pitchFamily="34" charset="0"/>
              </a:rPr>
              <a:t>No paga por la mayoría de los servicios preventivos si su proveedor acepta la </a:t>
            </a:r>
            <a:r>
              <a:rPr lang="es-ES" sz="2200" i="1" dirty="0" smtClean="0">
                <a:cs typeface="Arial" pitchFamily="34" charset="0"/>
              </a:rPr>
              <a:t>asignación</a:t>
            </a:r>
          </a:p>
          <a:p>
            <a:pPr lvl="1" eaLnBrk="1" hangingPunct="1"/>
            <a:r>
              <a:rPr lang="es-ES" sz="2200" dirty="0" smtClean="0">
                <a:cs typeface="Arial" pitchFamily="34" charset="0"/>
              </a:rPr>
              <a:t>Puede pagar más si el proveedor no acepta la asignación</a:t>
            </a:r>
          </a:p>
          <a:p>
            <a:pPr lvl="1" eaLnBrk="1" hangingPunct="1"/>
            <a:r>
              <a:rPr lang="es-ES" sz="2200" dirty="0" smtClean="0">
                <a:cs typeface="Arial" pitchFamily="34" charset="0"/>
              </a:rPr>
              <a:t>Puede tener copago:</a:t>
            </a:r>
          </a:p>
          <a:p>
            <a:pPr lvl="2" eaLnBrk="1" hangingPunct="1"/>
            <a:r>
              <a:rPr lang="es-ES" sz="2200" dirty="0" smtClean="0">
                <a:cs typeface="Arial" pitchFamily="34" charset="0"/>
              </a:rPr>
              <a:t>Si el médico le brinda otros servicios que no sean parte de los beneficios preventivos, o</a:t>
            </a:r>
          </a:p>
          <a:p>
            <a:pPr lvl="2" eaLnBrk="1" hangingPunct="1"/>
            <a:r>
              <a:rPr lang="es-ES" sz="2200" dirty="0" smtClean="0">
                <a:cs typeface="Arial" pitchFamily="34" charset="0"/>
              </a:rPr>
              <a:t>Por </a:t>
            </a:r>
            <a:r>
              <a:rPr lang="es-ES" sz="2200" i="1" dirty="0" smtClean="0">
                <a:cs typeface="Arial" pitchFamily="34" charset="0"/>
              </a:rPr>
              <a:t>ciertos</a:t>
            </a:r>
            <a:r>
              <a:rPr lang="es-ES" sz="2200" dirty="0" smtClean="0">
                <a:cs typeface="Arial" pitchFamily="34" charset="0"/>
              </a:rPr>
              <a:t> servicios preventivos</a:t>
            </a:r>
          </a:p>
          <a:p>
            <a:pPr lvl="2" eaLnBrk="1" hangingPunct="1"/>
            <a:r>
              <a:rPr lang="es-ES" sz="2200" dirty="0" smtClean="0">
                <a:cs typeface="Arial" pitchFamily="34" charset="0"/>
              </a:rPr>
              <a:t>Si está en un plan de Medicare Advantage u otro plan de Medicare</a:t>
            </a:r>
          </a:p>
          <a:p>
            <a:pPr lvl="1" eaLnBrk="1" hangingPunct="1">
              <a:buFont typeface="Arial" pitchFamily="34" charset="0"/>
              <a:buNone/>
            </a:pPr>
            <a:endParaRPr lang="es-ES" sz="2200" dirty="0" smtClean="0">
              <a:cs typeface="Arial" pitchFamily="34" charset="0"/>
            </a:endParaRPr>
          </a:p>
        </p:txBody>
      </p:sp>
      <p:sp>
        <p:nvSpPr>
          <p:cNvPr id="12292"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2293"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12294"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FE62F31-4CCC-44D7-B01E-46FE7DF752FA}" type="slidenum">
              <a:rPr lang="en-US" smtClean="0">
                <a:latin typeface="Calibri" pitchFamily="34" charset="0"/>
              </a:rPr>
              <a:pPr eaLnBrk="1" hangingPunct="1"/>
              <a:t>4</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8"/>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49155" name="Footer Placeholder 9"/>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4915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311C189-13CE-42FB-9961-BC3AC7D81114}" type="slidenum">
              <a:rPr lang="en-US" smtClean="0">
                <a:latin typeface="Calibri" pitchFamily="34" charset="0"/>
              </a:rPr>
              <a:pPr eaLnBrk="1" hangingPunct="1"/>
              <a:t>40</a:t>
            </a:fld>
            <a:endParaRPr lang="en-US" dirty="0" smtClean="0">
              <a:latin typeface="Calibri" pitchFamily="34" charset="0"/>
            </a:endParaRPr>
          </a:p>
        </p:txBody>
      </p:sp>
      <p:graphicFrame>
        <p:nvGraphicFramePr>
          <p:cNvPr id="93289" name="Group 105"/>
          <p:cNvGraphicFramePr>
            <a:graphicFrameLocks noGrp="1"/>
          </p:cNvGraphicFramePr>
          <p:nvPr>
            <p:ph idx="1"/>
          </p:nvPr>
        </p:nvGraphicFramePr>
        <p:xfrm>
          <a:off x="0" y="0"/>
          <a:ext cx="9144000" cy="6899274"/>
        </p:xfrm>
        <a:graphic>
          <a:graphicData uri="http://schemas.openxmlformats.org/drawingml/2006/table">
            <a:tbl>
              <a:tblPr/>
              <a:tblGrid>
                <a:gridCol w="3352800"/>
                <a:gridCol w="2133600"/>
                <a:gridCol w="2362200"/>
                <a:gridCol w="1295400"/>
              </a:tblGrid>
              <a:tr h="533449">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 Servicio Preventivo</a:t>
                      </a:r>
                      <a:r>
                        <a:rPr kumimoji="0" lang="es-ES" sz="1800" b="1" i="0" u="none" strike="noStrike" cap="none" normalizeH="0" baseline="0" dirty="0" smtClean="0">
                          <a:ln>
                            <a:noFill/>
                          </a:ln>
                          <a:solidFill>
                            <a:srgbClr val="404040"/>
                          </a:solidFill>
                          <a:effectLst>
                            <a:outerShdw blurRad="38100" dist="38100" dir="2700000" algn="tl">
                              <a:srgbClr val="000000"/>
                            </a:outerShdw>
                          </a:effectLst>
                          <a:latin typeface="Calibri" pitchFamily="34" charset="0"/>
                          <a:ea typeface="Calibri" pitchFamily="34" charset="0"/>
                          <a:cs typeface="Minion Pro"/>
                        </a:rPr>
                        <a:t> </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A quién cubre</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Frecuencia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Lo que paga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514614">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Bienvenido a la Visita Preventiva de Medicare</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Esta visita preventiva de una sola vez incluye una revisión de su historial médico y social según se relaciona con su salud. Según su salud general y su historial médico, es posible que su médico le refiera a pruebas o servicios adicionales. Su médico desarrollará un plan escrito personalizado haciéndole saber qué exámenes y otros servicios preventivos necesita.</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Todos los que se inscriben en el programa de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Una sola vez en los primeros 12 meses que tiene Medicare Parte B.</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613048">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Visita de Bienestar Anual</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Medicare provee una visita de bienestar anual que le permite visitar a su médico para desarrollar o actualizar un plan de prevención personalizado basado en sus factores de salud y riesgos actuales.</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Todas las personas que tienen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Si ha tenido Parte B más de 12 meses, puede tener una visita de bienestar anual para desarrollar o actualizar su plan de prevención personalizado. Esta visita se cubre una vez cada 12 meses. </a:t>
                      </a:r>
                      <a:r>
                        <a:rPr kumimoji="0" lang="es-ES" sz="1100" b="1" i="0" u="none" strike="noStrike" cap="none" normalizeH="0" baseline="0" dirty="0" smtClean="0">
                          <a:ln>
                            <a:noFill/>
                          </a:ln>
                          <a:solidFill>
                            <a:srgbClr val="000000"/>
                          </a:solidFill>
                          <a:effectLst/>
                          <a:latin typeface="Calibri" pitchFamily="34" charset="0"/>
                          <a:ea typeface="Calibri" pitchFamily="34" charset="0"/>
                          <a:cs typeface="Minion Pro"/>
                        </a:rPr>
                        <a:t>Nota</a:t>
                      </a: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 Su primera visita de bienestar anual no puede tener lugar dentro de los 12 meses siguientes a su visita de Bienvenido a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medico acepta asignación de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96624">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Examen de Aneurisma Aórtico Abdominal</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Esta prueba de ecografía examina la aorta para ver si has expansiones o bultos en áreas débiles, que indiquen una condición que pueda ser mortal.</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Los hombres y las mujeres que tienen Medicare y que su médico ha identificado como en riesgo de tener un aneurisma aórtico abdominal. Los factores de riesgo incluyen:</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Historial familiar de aneurisma aórtico abdominal</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Ser un hombre de 65 a 75 años de edad que ha fumado al menos 100 cigarrillos en su vida</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Esta prueba de ecografía se lleva a cabo una sola vez. A fin de que Medicare cubra este examen, los pacientes que se han identificado como en riesgo deben obtener un referido para este servicio en su visita Preventiva de Bienvenido a Medicare.</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medico acepta asignación de Medicare.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241539">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Examen y Consejería de Abuso de Alcohol</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Medicare cubre exámenes de alcohol anuales y hasta cuatro sesiones de consejería conductual breves cara a cara.</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Las personas que tienen Medicare, incluyendo las mujeres embarazadas, que abusan del alcohol, pero cuyos niveles o pautas de consumo de alcohol no satisfacen los criterios de dependencia de alcohol.</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El examen de abuso de alcohol se cubre una vez cada 12 meses. Para los que obtienen resultados positivos se cubren hasta 4 sesiones de consejería breves durante los 12 meses que siguen a la fecha del examen.</a:t>
                      </a:r>
                      <a:endParaRPr kumimoji="0" lang="es-ES"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1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medico acepta asignación de Medicare.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8"/>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50179" name="Footer Placeholder 9"/>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50180"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A0C9516C-AA55-409C-BC10-C8B0785C18CD}" type="slidenum">
              <a:rPr lang="en-US" smtClean="0">
                <a:latin typeface="Calibri" pitchFamily="34" charset="0"/>
              </a:rPr>
              <a:pPr eaLnBrk="1" hangingPunct="1"/>
              <a:t>41</a:t>
            </a:fld>
            <a:endParaRPr lang="en-US" dirty="0" smtClean="0">
              <a:latin typeface="Calibri" pitchFamily="34" charset="0"/>
            </a:endParaRPr>
          </a:p>
        </p:txBody>
      </p:sp>
      <p:sp>
        <p:nvSpPr>
          <p:cNvPr id="50181" name="Content Placeholder 1"/>
          <p:cNvSpPr>
            <a:spLocks noGrp="1"/>
          </p:cNvSpPr>
          <p:nvPr>
            <p:ph idx="1"/>
          </p:nvPr>
        </p:nvSpPr>
        <p:spPr/>
        <p:txBody>
          <a:bodyPr/>
          <a:lstStyle/>
          <a:p>
            <a:pPr fontAlgn="base">
              <a:spcAft>
                <a:spcPct val="0"/>
              </a:spcAft>
            </a:pPr>
            <a:endParaRPr lang="en-US" dirty="0" smtClean="0"/>
          </a:p>
        </p:txBody>
      </p:sp>
      <p:graphicFrame>
        <p:nvGraphicFramePr>
          <p:cNvPr id="95306" name="Group 74"/>
          <p:cNvGraphicFramePr>
            <a:graphicFrameLocks noGrp="1"/>
          </p:cNvGraphicFramePr>
          <p:nvPr/>
        </p:nvGraphicFramePr>
        <p:xfrm>
          <a:off x="0" y="-55563"/>
          <a:ext cx="9144000" cy="7599363"/>
        </p:xfrm>
        <a:graphic>
          <a:graphicData uri="http://schemas.openxmlformats.org/drawingml/2006/table">
            <a:tbl>
              <a:tblPr/>
              <a:tblGrid>
                <a:gridCol w="2514600"/>
                <a:gridCol w="2971800"/>
                <a:gridCol w="2362200"/>
                <a:gridCol w="1295400"/>
              </a:tblGrid>
              <a:tr h="436563">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 Servicio Preventivo</a:t>
                      </a:r>
                      <a:r>
                        <a:rPr kumimoji="0" lang="es-ES" sz="1800" b="1" i="0" u="none" strike="noStrike" cap="none" normalizeH="0" baseline="0" dirty="0" smtClean="0">
                          <a:ln>
                            <a:noFill/>
                          </a:ln>
                          <a:solidFill>
                            <a:srgbClr val="404040"/>
                          </a:solidFill>
                          <a:effectLst>
                            <a:outerShdw blurRad="38100" dist="38100" dir="2700000" algn="tl">
                              <a:srgbClr val="000000"/>
                            </a:outerShdw>
                          </a:effectLst>
                          <a:latin typeface="Calibri" pitchFamily="34" charset="0"/>
                          <a:ea typeface="Calibri" pitchFamily="34" charset="0"/>
                          <a:cs typeface="Minion Pro"/>
                        </a:rPr>
                        <a:t> </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A quién cubre</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Frecuencia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Lo que paga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67000">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Densitometría ósea</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Medicare cubre densitometría ósea para determinar si tiene usted riesgo de osteoporosis.</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Las personas que tienen Medicare y caen en al menos una de las categorías siguientes: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Una mujer que tiene deficiencias de estrógeno y tiene riesgo clínico de osteoporosis</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Personas con anormalidades vertebrales</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Personas tratadas o que serán tratadas con esteroides por más de tres meses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Personas con hipertiroidismo</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Personas monitoreadas para ver los resultados de nuevos medicamentos aprobados por la FDA para la osteoporosis</a:t>
                      </a:r>
                      <a:r>
                        <a:rPr kumimoji="0" lang="es-ES" sz="2400" b="0" i="0" u="none" strike="noStrike" cap="none" normalizeH="0" baseline="0" dirty="0" smtClean="0">
                          <a:ln>
                            <a:noFill/>
                          </a:ln>
                          <a:solidFill>
                            <a:schemeClr val="tx1"/>
                          </a:solidFill>
                          <a:effectLst/>
                          <a:latin typeface="Calibri" pitchFamily="34" charset="0"/>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Generalmente, este servicio se cubre una vez cada 24 meses (con más frecuencia si es necesario por motivos médicos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222375">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Evaluación cardiovascular</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Exámenes de sangre para detectar afecciones que podrían ocasionarle un ataque al corazón o derrame cerebral. Controla los niveles de colesterol, lípidos y triglicéridos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Todas las personas que tienen Medicare.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estos exámenes una vez cada 5 años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90800">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Terapia conductual para enfermedades cardiovasculares</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una terapia conductual intensiva para enfermedades cardiovasculares (una visita de reducción del riesgo de CVD) que incluye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Tomar una aspirina si el beneficio supera el riesgo </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Exámenes de presión arterial, y</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Terapia conductual intensiva para una dieta sana</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Todas las personas que tienen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Medicare cubre una reducción de riesgo de CVD cada año.</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AE27D64-F05A-4C32-8800-6029F67454E4}" type="slidenum">
              <a:rPr lang="en-US" smtClean="0">
                <a:latin typeface="Calibri" pitchFamily="34" charset="0"/>
              </a:rPr>
              <a:pPr eaLnBrk="1" hangingPunct="1"/>
              <a:t>42</a:t>
            </a:fld>
            <a:endParaRPr lang="en-US" dirty="0" smtClean="0">
              <a:latin typeface="Calibri" pitchFamily="34" charset="0"/>
            </a:endParaRPr>
          </a:p>
        </p:txBody>
      </p:sp>
      <p:sp>
        <p:nvSpPr>
          <p:cNvPr id="51203"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5120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51205" name="Content Placeholder 1"/>
          <p:cNvSpPr>
            <a:spLocks noGrp="1"/>
          </p:cNvSpPr>
          <p:nvPr>
            <p:ph idx="1"/>
          </p:nvPr>
        </p:nvSpPr>
        <p:spPr/>
        <p:txBody>
          <a:bodyPr/>
          <a:lstStyle/>
          <a:p>
            <a:pPr fontAlgn="base">
              <a:spcAft>
                <a:spcPct val="0"/>
              </a:spcAft>
            </a:pPr>
            <a:endParaRPr lang="en-US" dirty="0" smtClean="0"/>
          </a:p>
        </p:txBody>
      </p:sp>
      <p:graphicFrame>
        <p:nvGraphicFramePr>
          <p:cNvPr id="97319" name="Group 39"/>
          <p:cNvGraphicFramePr>
            <a:graphicFrameLocks noGrp="1"/>
          </p:cNvGraphicFramePr>
          <p:nvPr/>
        </p:nvGraphicFramePr>
        <p:xfrm>
          <a:off x="0" y="0"/>
          <a:ext cx="9144000" cy="7056438"/>
        </p:xfrm>
        <a:graphic>
          <a:graphicData uri="http://schemas.openxmlformats.org/drawingml/2006/table">
            <a:tbl>
              <a:tblPr/>
              <a:tblGrid>
                <a:gridCol w="2362200"/>
                <a:gridCol w="1676400"/>
                <a:gridCol w="3429000"/>
                <a:gridCol w="1676400"/>
              </a:tblGrid>
              <a:tr h="381000">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 Servicio Preventivo</a:t>
                      </a:r>
                      <a:r>
                        <a:rPr kumimoji="0" lang="es-ES" sz="1800" b="1" i="0" u="none" strike="noStrike" cap="none" normalizeH="0" baseline="0" dirty="0" smtClean="0">
                          <a:ln>
                            <a:noFill/>
                          </a:ln>
                          <a:solidFill>
                            <a:srgbClr val="404040"/>
                          </a:solidFill>
                          <a:effectLst>
                            <a:outerShdw blurRad="38100" dist="38100" dir="2700000" algn="tl">
                              <a:srgbClr val="000000"/>
                            </a:outerShdw>
                          </a:effectLst>
                          <a:latin typeface="Calibri" pitchFamily="34" charset="0"/>
                          <a:ea typeface="Calibri" pitchFamily="34" charset="0"/>
                          <a:cs typeface="Minion Pro"/>
                        </a:rPr>
                        <a:t> </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A quién cubre</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Frecuencia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Lo que paga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75438">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Evaluación de cáncer colorrectal</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ea typeface="Calibri" pitchFamily="34" charset="0"/>
                          <a:cs typeface="Minion Pro"/>
                        </a:rPr>
                        <a:t>Para ayudar a encontrar crecimientos precancerígenos o detectar el cáncer temprano, cuando el tratamiento es más efectivo. Su médico debe ordenar uno de los siguientes exámenes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Prueba de sangre oculta en la materia fecal</a:t>
                      </a:r>
                      <a:r>
                        <a:rPr kumimoji="0" lang="es-ES" sz="2400" b="0" i="0" u="none" strike="noStrike" cap="none" normalizeH="0" baseline="0" dirty="0" smtClean="0">
                          <a:ln>
                            <a:noFill/>
                          </a:ln>
                          <a:solidFill>
                            <a:schemeClr val="tx1"/>
                          </a:solidFill>
                          <a:effectLst/>
                          <a:latin typeface="Calibri" pitchFamily="34" charset="0"/>
                        </a:rPr>
                        <a:t> </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Examen de sigmoidoscopia flexible</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Examen de colonoscopía</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Prueba de enema de bario</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chemeClr val="tx1"/>
                          </a:solidFill>
                          <a:effectLst/>
                          <a:latin typeface="Calibri" pitchFamily="34" charset="0"/>
                        </a:rPr>
                        <a:t>Los beneficiarios de Medicare de ambos sexos mayores de 50 años con riesgo de padecer de cáncer colorrectal</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r>
                        <a:rPr kumimoji="0" lang="es-ES" sz="1200" b="0" i="0" u="none" strike="noStrike" cap="none" normalizeH="0" baseline="0" dirty="0" smtClean="0">
                          <a:ln>
                            <a:noFill/>
                          </a:ln>
                          <a:solidFill>
                            <a:srgbClr val="000000"/>
                          </a:solidFill>
                          <a:effectLst/>
                          <a:latin typeface="Calibri" pitchFamily="34" charset="0"/>
                          <a:ea typeface="Times New Roman" pitchFamily="18" charset="0"/>
                          <a:cs typeface="Minion Pro"/>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sng" strike="noStrike" cap="none" normalizeH="0" baseline="0" dirty="0" smtClean="0">
                          <a:ln>
                            <a:noFill/>
                          </a:ln>
                          <a:solidFill>
                            <a:srgbClr val="000000"/>
                          </a:solidFill>
                          <a:effectLst/>
                          <a:latin typeface="Calibri" pitchFamily="34" charset="0"/>
                          <a:ea typeface="Calibri" pitchFamily="34" charset="0"/>
                          <a:cs typeface="Minion Pro"/>
                        </a:rPr>
                        <a:t>Riesgo normal</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Prueba de sangre oculta en la materia fecal</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Anualmente</a:t>
                      </a:r>
                      <a:endParaRPr kumimoji="0" lang="es-ES" sz="1200" b="0" i="0" u="none" strike="noStrike" cap="none" normalizeH="0" baseline="0" dirty="0" smtClean="0">
                        <a:ln>
                          <a:noFill/>
                        </a:ln>
                        <a:solidFill>
                          <a:srgbClr val="000000"/>
                        </a:solidFill>
                        <a:effectLst/>
                        <a:latin typeface="Calibri" pitchFamily="34" charset="0"/>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chemeClr val="tx1"/>
                          </a:solidFill>
                          <a:effectLst/>
                          <a:latin typeface="Calibri" pitchFamily="34" charset="0"/>
                        </a:rPr>
                        <a:t>Examen de sigmoidoscopia flexible</a:t>
                      </a:r>
                      <a:endParaRPr kumimoji="0" lang="es-ES" sz="1200" b="1"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chemeClr val="tx1"/>
                          </a:solidFill>
                          <a:effectLst/>
                          <a:latin typeface="Calibri" pitchFamily="34" charset="0"/>
                        </a:rPr>
                        <a:t>Cada 4 años (a menos que le hayan hecho una colonoscopia en cuyo caso puede que Medicare cubra una sigmoidoscopia de evaluación después de 119 meses</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Calibri" pitchFamily="34" charset="0"/>
                        </a:rPr>
                        <a:t>Examen de colonoscopía</a:t>
                      </a:r>
                      <a:endParaRPr kumimoji="0" lang="es-ES" sz="1200" b="1" i="0" u="none" strike="noStrike" cap="none" normalizeH="0" baseline="0" dirty="0" smtClean="0">
                        <a:ln>
                          <a:noFill/>
                        </a:ln>
                        <a:solidFill>
                          <a:srgbClr val="000000"/>
                        </a:solidFill>
                        <a:effectLst/>
                        <a:latin typeface="Calibri" pitchFamily="34" charset="0"/>
                        <a:ea typeface="ＭＳ Ｐゴシック" pitchFamily="34" charset="-128"/>
                        <a:cs typeface="Minion Pro"/>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chemeClr val="tx1"/>
                          </a:solidFill>
                          <a:effectLst/>
                          <a:latin typeface="Calibri" pitchFamily="34" charset="0"/>
                          <a:ea typeface="ＭＳ Ｐゴシック" pitchFamily="34" charset="-128"/>
                          <a:cs typeface="Minion Pro"/>
                        </a:rPr>
                        <a:t>Cada 10 años (a menos que le hayan hecho una sigmoidoscopia  flexible, en cuyo caso puede que Medicare cubra la colonoscopía después de un mínimo de 47 meses</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cs typeface="Minion Pro"/>
                        </a:rPr>
                        <a:t>)</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ＭＳ Ｐゴシック" pitchFamily="34" charset="-128"/>
                          <a:cs typeface="Minion Pro"/>
                        </a:rPr>
                        <a:t>Enema de bario</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cs typeface="Minion Pro"/>
                        </a:rPr>
                        <a:t> </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cs typeface="Minion Pro"/>
                        </a:rPr>
                        <a:t>(</a:t>
                      </a:r>
                      <a:r>
                        <a:rPr kumimoji="0" lang="es-ES" sz="1200" b="0" i="0" u="none" strike="noStrike" cap="none" normalizeH="0" baseline="0" dirty="0" smtClean="0">
                          <a:ln>
                            <a:noFill/>
                          </a:ln>
                          <a:solidFill>
                            <a:schemeClr val="tx1"/>
                          </a:solidFill>
                          <a:effectLst/>
                          <a:latin typeface="Calibri" pitchFamily="34" charset="0"/>
                          <a:ea typeface="ＭＳ Ｐゴシック" pitchFamily="34" charset="-128"/>
                          <a:cs typeface="Minion Pro"/>
                        </a:rPr>
                        <a:t>En lugar de la sigmoidoscopia flexible cubierta</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cs typeface="Minion Pro"/>
                        </a:rPr>
                        <a:t>).</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sng" strike="noStrike" cap="none" normalizeH="0" baseline="0" dirty="0" smtClean="0">
                          <a:ln>
                            <a:noFill/>
                          </a:ln>
                          <a:solidFill>
                            <a:srgbClr val="000000"/>
                          </a:solidFill>
                          <a:effectLst/>
                          <a:latin typeface="Calibri" pitchFamily="34" charset="0"/>
                          <a:ea typeface="ＭＳ Ｐゴシック" pitchFamily="34" charset="-128"/>
                          <a:cs typeface="Minion Pro"/>
                        </a:rPr>
                        <a:t>Alto riesgo</a:t>
                      </a:r>
                      <a:endPar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cs typeface="Minion Pro"/>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Calibri" pitchFamily="34" charset="0"/>
                        </a:rPr>
                        <a:t>Sangre oculta en la materia fecal</a:t>
                      </a:r>
                      <a:endPar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Anualmente</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chemeClr val="tx1"/>
                          </a:solidFill>
                          <a:effectLst/>
                          <a:latin typeface="Calibri" pitchFamily="34" charset="0"/>
                        </a:rPr>
                        <a:t>Sigmoidoscopia flexible</a:t>
                      </a:r>
                      <a:endPar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Cada 4 años</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Calibri" pitchFamily="34" charset="0"/>
                        </a:rPr>
                        <a:t>Examen de colonoscopía</a:t>
                      </a:r>
                      <a:endPar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chemeClr val="tx1"/>
                          </a:solidFill>
                          <a:effectLst/>
                          <a:latin typeface="Calibri" pitchFamily="34" charset="0"/>
                        </a:rPr>
                        <a:t>Cada 2 años (a menos que le hayan hecho una sigmoidoscopia  flexible, en cuyo caso puede que Medicare cubra la colonoscopía después de un mínimo de 47 meses</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t>
                      </a: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1" i="0" u="none" strike="noStrike" cap="none" normalizeH="0" baseline="0" dirty="0" smtClean="0">
                          <a:ln>
                            <a:noFill/>
                          </a:ln>
                          <a:solidFill>
                            <a:srgbClr val="000000"/>
                          </a:solidFill>
                          <a:effectLst/>
                          <a:latin typeface="Calibri" pitchFamily="34" charset="0"/>
                          <a:ea typeface="ＭＳ Ｐゴシック" pitchFamily="34" charset="-128"/>
                        </a:rPr>
                        <a:t>Enema de bario</a:t>
                      </a:r>
                      <a:endPar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ts val="600"/>
                        </a:spcBef>
                        <a:spcAft>
                          <a:spcPct val="0"/>
                        </a:spcAft>
                        <a:buClrTx/>
                        <a:buSzTx/>
                        <a:buFontTx/>
                        <a:buNone/>
                        <a:tabLst>
                          <a:tab pos="136525" algn="l"/>
                        </a:tabLst>
                      </a:pP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t>
                      </a:r>
                      <a:r>
                        <a:rPr kumimoji="0" lang="es-ES" sz="1200" b="0" i="0" u="none" strike="noStrike" cap="none" normalizeH="0" baseline="0" dirty="0" smtClean="0">
                          <a:ln>
                            <a:noFill/>
                          </a:ln>
                          <a:solidFill>
                            <a:schemeClr val="tx1"/>
                          </a:solidFill>
                          <a:effectLst/>
                          <a:latin typeface="Calibri" pitchFamily="34" charset="0"/>
                        </a:rPr>
                        <a:t>en lugar de la sigmoidoscopia flexible cubierta</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Sangre oculta en la materia fecal</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No hay costo si su médico acepta asignación de Medicare.</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ea typeface="Calibri" pitchFamily="34" charset="0"/>
                          <a:cs typeface="Minion Pro"/>
                        </a:rPr>
                        <a:t>Sigmoidoscopia flexible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No hay costo si su médico acepta asignación de Medicare.</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Calibri" pitchFamily="34" charset="0"/>
                          <a:cs typeface="Calibri" pitchFamily="34" charset="0"/>
                        </a:rPr>
                        <a:t>Colonoscopía</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No hay costo si su médico acepta asignación de Medicare.</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ＭＳ Ｐゴシック" pitchFamily="34" charset="-128"/>
                        </a:rPr>
                        <a:t>Enema de bario</a:t>
                      </a:r>
                      <a:r>
                        <a:rPr kumimoji="0" lang="es-ES" sz="1200" b="0" i="0" u="none" strike="noStrike" cap="none" normalizeH="0" baseline="0" dirty="0" smtClean="0">
                          <a:ln>
                            <a:noFill/>
                          </a:ln>
                          <a:solidFill>
                            <a:srgbClr val="000000"/>
                          </a:solidFill>
                          <a:effectLst/>
                          <a:latin typeface="Calibri" pitchFamily="34" charset="0"/>
                          <a:ea typeface="ＭＳ Ｐゴシック" pitchFamily="34" charset="-128"/>
                        </a:rPr>
                        <a:t> – </a:t>
                      </a:r>
                      <a:r>
                        <a:rPr kumimoji="0" lang="es-ES" sz="1200" b="0" i="0" u="none" strike="noStrike" cap="none" normalizeH="0" baseline="0" dirty="0" smtClean="0">
                          <a:ln>
                            <a:noFill/>
                          </a:ln>
                          <a:solidFill>
                            <a:schemeClr val="tx1"/>
                          </a:solidFill>
                          <a:effectLst/>
                          <a:latin typeface="Calibri" pitchFamily="34" charset="0"/>
                        </a:rPr>
                        <a:t>Usted paga el 20% de la cantidad aprobada por Medicare para los servicios del médico. En un entorno de paciente ambulatorio de hospital, también le paga un copago al hospital</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1CD8816F-5588-4F43-9B6B-49AB5D28DA81}" type="slidenum">
              <a:rPr lang="en-US" smtClean="0">
                <a:latin typeface="Calibri" pitchFamily="34" charset="0"/>
              </a:rPr>
              <a:pPr eaLnBrk="1" hangingPunct="1"/>
              <a:t>43</a:t>
            </a:fld>
            <a:endParaRPr lang="en-US" dirty="0" smtClean="0">
              <a:latin typeface="Calibri" pitchFamily="34" charset="0"/>
            </a:endParaRPr>
          </a:p>
        </p:txBody>
      </p:sp>
      <p:sp>
        <p:nvSpPr>
          <p:cNvPr id="52227"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52228"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52229" name="Content Placeholder 1"/>
          <p:cNvSpPr>
            <a:spLocks noGrp="1"/>
          </p:cNvSpPr>
          <p:nvPr>
            <p:ph idx="1"/>
          </p:nvPr>
        </p:nvSpPr>
        <p:spPr/>
        <p:txBody>
          <a:bodyPr/>
          <a:lstStyle/>
          <a:p>
            <a:pPr fontAlgn="base">
              <a:spcAft>
                <a:spcPct val="0"/>
              </a:spcAft>
            </a:pPr>
            <a:endParaRPr lang="en-US" dirty="0" smtClean="0"/>
          </a:p>
        </p:txBody>
      </p:sp>
      <p:graphicFrame>
        <p:nvGraphicFramePr>
          <p:cNvPr id="99399" name="Group 71"/>
          <p:cNvGraphicFramePr>
            <a:graphicFrameLocks noGrp="1"/>
          </p:cNvGraphicFramePr>
          <p:nvPr/>
        </p:nvGraphicFramePr>
        <p:xfrm>
          <a:off x="0" y="0"/>
          <a:ext cx="9144000" cy="7040656"/>
        </p:xfrm>
        <a:graphic>
          <a:graphicData uri="http://schemas.openxmlformats.org/drawingml/2006/table">
            <a:tbl>
              <a:tblPr/>
              <a:tblGrid>
                <a:gridCol w="2514600"/>
                <a:gridCol w="2362200"/>
                <a:gridCol w="2590800"/>
                <a:gridCol w="1676400"/>
              </a:tblGrid>
              <a:tr h="457179">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 Servicio Preventivo</a:t>
                      </a:r>
                      <a:r>
                        <a:rPr kumimoji="0" lang="es-ES" sz="1800" b="1" i="0" u="none" strike="noStrike" cap="none" normalizeH="0" baseline="0" dirty="0" smtClean="0">
                          <a:ln>
                            <a:noFill/>
                          </a:ln>
                          <a:solidFill>
                            <a:srgbClr val="404040"/>
                          </a:solidFill>
                          <a:effectLst>
                            <a:outerShdw blurRad="38100" dist="38100" dir="2700000" algn="tl">
                              <a:srgbClr val="000000"/>
                            </a:outerShdw>
                          </a:effectLst>
                          <a:latin typeface="Calibri" pitchFamily="34" charset="0"/>
                          <a:ea typeface="Calibri" pitchFamily="34" charset="0"/>
                          <a:cs typeface="Minion Pro"/>
                        </a:rPr>
                        <a:t> </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A quién cubre</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Frecuencia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Lo que paga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087786">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Examen de depresión</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un examen preventivo de depresión.  La cobertura preventiva se limita a los servicios del examen y no incluye opciones de tratamiento para la depresión u enfermedades, complicaciones o condiciones crónicas provocadas por la depresión, o para abordar intervenciones para la depresión</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Todas las personas que tienen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Generalmente este servicio se cubre una vez cada 12 meses y se provee en un entorno de cuidado primario, tal como la oficina de un médico.</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90683">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Examen de diabetes</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ea typeface="Calibri" pitchFamily="34" charset="0"/>
                          <a:cs typeface="Minion Pro"/>
                        </a:rPr>
                        <a:t>Medicare cubre un examen de glucosa en la sangre en ayunas para las personas que tienen riesgo de diabetes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hombres y las mujeres con Medicare que tienen alguno de los siguientes factores de riesgo: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Presión arterial alta (hipertensión)</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Historial de niveles anormales de colesterol y triglicéridos (dislipidemia</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Obesidad</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Historial de azúcar de la sangre alto</a:t>
                      </a: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Historial familiar de diabetes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Hasta dos exámenes al año si es pre-diabético</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Una vez al año si NO es pre-diabético o no le han hecho el examen anteriormente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904914">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Entrenamiento para el auto-control de la diabetes (</a:t>
                      </a:r>
                      <a:r>
                        <a:rPr kumimoji="0" lang="es-ES" sz="1200" b="1" i="0" u="none" strike="noStrike" cap="none" normalizeH="0" baseline="0" dirty="0" smtClean="0">
                          <a:ln>
                            <a:noFill/>
                          </a:ln>
                          <a:solidFill>
                            <a:srgbClr val="000000"/>
                          </a:solidFill>
                          <a:effectLst/>
                          <a:latin typeface="Calibri" pitchFamily="34" charset="0"/>
                          <a:ea typeface="Calibri" pitchFamily="34" charset="0"/>
                          <a:cs typeface="Minion Pro"/>
                        </a:rPr>
                        <a:t>Diabetes Self-Management Training - DSMT)</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el DSMT para las personas con diabetes para ayudarlas a controlar su diabetes con éxito y ayudar a prevenir sus complicaciones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Los beneficiarios de Medicare que padecen de diabetes y tienen una orden escrita del médico o proveedor calificado que los trata de la diabetes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Hasta 10 horas de entrenamiento en un periodo continuo de 12 meses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Hasta 2 horas de entrenamiento de seguimiento cada año siguiente si lo encarga su médico o proveedor calificado que le está tratando la diabetes.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beneficiarios de Medicare pagan el 20% de la cantidad aprobada por Medicare después del deducible anual de Parte B.</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94D1441-2D72-4A56-8666-3D1FDEC3A0BB}" type="slidenum">
              <a:rPr lang="en-US" smtClean="0">
                <a:latin typeface="Calibri" pitchFamily="34" charset="0"/>
              </a:rPr>
              <a:pPr eaLnBrk="1" hangingPunct="1"/>
              <a:t>44</a:t>
            </a:fld>
            <a:endParaRPr lang="en-US" dirty="0" smtClean="0">
              <a:latin typeface="Calibri" pitchFamily="34" charset="0"/>
            </a:endParaRPr>
          </a:p>
        </p:txBody>
      </p:sp>
      <p:sp>
        <p:nvSpPr>
          <p:cNvPr id="53251"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53252"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53253" name="Content Placeholder 1"/>
          <p:cNvSpPr>
            <a:spLocks noGrp="1"/>
          </p:cNvSpPr>
          <p:nvPr>
            <p:ph idx="1"/>
          </p:nvPr>
        </p:nvSpPr>
        <p:spPr/>
        <p:txBody>
          <a:bodyPr/>
          <a:lstStyle/>
          <a:p>
            <a:pPr fontAlgn="base">
              <a:spcAft>
                <a:spcPct val="0"/>
              </a:spcAft>
            </a:pPr>
            <a:endParaRPr lang="en-US" dirty="0" smtClean="0"/>
          </a:p>
        </p:txBody>
      </p:sp>
      <p:graphicFrame>
        <p:nvGraphicFramePr>
          <p:cNvPr id="101474" name="Group 98"/>
          <p:cNvGraphicFramePr>
            <a:graphicFrameLocks noGrp="1"/>
          </p:cNvGraphicFramePr>
          <p:nvPr/>
        </p:nvGraphicFramePr>
        <p:xfrm>
          <a:off x="0" y="0"/>
          <a:ext cx="9144000" cy="7208838"/>
        </p:xfrm>
        <a:graphic>
          <a:graphicData uri="http://schemas.openxmlformats.org/drawingml/2006/table">
            <a:tbl>
              <a:tblPr/>
              <a:tblGrid>
                <a:gridCol w="2514600"/>
                <a:gridCol w="2362200"/>
                <a:gridCol w="2590800"/>
                <a:gridCol w="1676400"/>
              </a:tblGrid>
              <a:tr h="457220">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 Servicio Preventivo</a:t>
                      </a:r>
                      <a:r>
                        <a:rPr kumimoji="0" lang="es-ES" sz="1800" b="1" i="0" u="none" strike="noStrike" cap="none" normalizeH="0" baseline="0" dirty="0" smtClean="0">
                          <a:ln>
                            <a:noFill/>
                          </a:ln>
                          <a:solidFill>
                            <a:srgbClr val="404040"/>
                          </a:solidFill>
                          <a:effectLst>
                            <a:outerShdw blurRad="38100" dist="38100" dir="2700000" algn="tl">
                              <a:srgbClr val="000000"/>
                            </a:outerShdw>
                          </a:effectLst>
                          <a:latin typeface="Calibri" pitchFamily="34" charset="0"/>
                          <a:ea typeface="Calibri" pitchFamily="34" charset="0"/>
                          <a:cs typeface="Minion Pro"/>
                        </a:rPr>
                        <a:t> </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A quién cubre</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Frecuencia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s-ES" sz="1800" b="1" i="0" u="none" strike="noStrike" cap="none" normalizeH="0" baseline="0" dirty="0" smtClean="0">
                          <a:ln>
                            <a:noFill/>
                          </a:ln>
                          <a:solidFill>
                            <a:srgbClr val="FFFFFF"/>
                          </a:solidFill>
                          <a:effectLst/>
                          <a:latin typeface="Calibri" pitchFamily="34" charset="0"/>
                          <a:ea typeface="Calibri" pitchFamily="34" charset="0"/>
                          <a:cs typeface="Minion Pro"/>
                        </a:rPr>
                        <a:t>Lo que paga</a:t>
                      </a:r>
                      <a:endParaRPr kumimoji="0" lang="es-ES" sz="18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362304">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Examen de glaucoma</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Se utiliza un examen de glaucoma para detectar el glaucoma. El glaucoma está causado por una presión ocular anormalmente alta que daña el nervio óptico y, sin tratamiento, puede causar la ceguera</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hombres y las mujeres con Medicare que se considera tienen alto riesgo. Se considera que tiene alto riesgo si tiene uno de los siguientes factores de riesgo:</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Tiene diabetes</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Es un afroamericano de 50 años o mayor</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chemeClr val="tx1"/>
                          </a:solidFill>
                          <a:effectLst/>
                          <a:latin typeface="Calibri" pitchFamily="34" charset="0"/>
                        </a:rPr>
                        <a:t>Es un hispano de 65 años o mayor</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Tiene historial familiar de glaucoma</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el examen de glaucoma una vez cada 12 meses para las personas de alto riesgo</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beneficiarios de Medicare pagan el 20% de la cantidad aprobada por Medicare después del deducible anual de Parte B.</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767918">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Vacunas contra la Hepatitis B</a:t>
                      </a:r>
                      <a:r>
                        <a:rPr kumimoji="0" lang="es-ES" sz="2400" b="0" i="0" u="none" strike="noStrike" cap="none" normalizeH="0" baseline="0" dirty="0" smtClean="0">
                          <a:ln>
                            <a:noFill/>
                          </a:ln>
                          <a:solidFill>
                            <a:schemeClr val="tx1"/>
                          </a:solidFill>
                          <a:effectLst/>
                          <a:latin typeface="Calibri" pitchFamily="34" charset="0"/>
                        </a:rPr>
                        <a:t> </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Se necesita una serie de tres inyecciones para obtener la protección completa de esta enfermedad que infecta el hígado</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hombres y las mujeres con Medicare </a:t>
                      </a:r>
                      <a:r>
                        <a:rPr kumimoji="0" lang="es-ES" sz="1200" b="0" i="0" u="none" strike="noStrike" cap="none" normalizeH="0" baseline="0" dirty="0" smtClean="0">
                          <a:ln>
                            <a:noFill/>
                          </a:ln>
                          <a:solidFill>
                            <a:schemeClr val="tx1"/>
                          </a:solidFill>
                          <a:effectLst/>
                          <a:latin typeface="Calibri" pitchFamily="34" charset="0"/>
                          <a:ea typeface="Calibri" pitchFamily="34" charset="0"/>
                          <a:cs typeface="Minion Pro"/>
                        </a:rPr>
                        <a:t>cuyos médicos consideran que tienen un riesgo mediano a alto de Hepatitis B</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Los factores de riesgo incluyen:</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Hemofilia</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Enfermedad Renal Terminal</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 typeface="Symbol" pitchFamily="18" charset="2"/>
                        <a:buChar char=""/>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Diabetes mellitus</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Para obtener la protección para toda su vida necesita darse la serie de vacunas</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No hay costo si su médico acepta asignación de Medicare.</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621396">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chemeClr val="tx1"/>
                          </a:solidFill>
                          <a:effectLst/>
                          <a:latin typeface="Calibri" pitchFamily="34" charset="0"/>
                        </a:rPr>
                        <a:t>Examen de VIH</a:t>
                      </a:r>
                      <a:endParaRPr kumimoji="0" lang="es-ES" sz="12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Un análisis de sangre para detectar el Virus de Inmunodeficiencia Humana (VIH</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rgbClr val="000000"/>
                          </a:solidFill>
                          <a:effectLst/>
                          <a:latin typeface="Calibri" pitchFamily="34" charset="0"/>
                          <a:ea typeface="Calibri" pitchFamily="34" charset="0"/>
                          <a:cs typeface="Calibri" pitchFamily="34" charset="0"/>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Los beneficiarios de Medicare de ambos sexos que tienen mayor riesgo de contraer infecciones y cualquiera que lo solicite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Medicare cubre el examen de VIH una vez cada 12 meses para las personas con Medicare que tienen mayor riesgo de contraer la infección y cualquiera que lo solicite. Medicare cubre también el examen de VIH para las mujeres que están embarazadas hasta 3 veces durante el embarazo (cuando queda embarazada, en el tercer trimestre y durante el parto si lo ordena su médico</a:t>
                      </a:r>
                      <a:r>
                        <a:rPr kumimoji="0" lang="es-ES" sz="1200" b="0" i="0" u="none" strike="noStrike" cap="none" normalizeH="0" baseline="0" dirty="0" smtClean="0">
                          <a:ln>
                            <a:noFill/>
                          </a:ln>
                          <a:solidFill>
                            <a:srgbClr val="000000"/>
                          </a:solidFill>
                          <a:effectLst/>
                          <a:latin typeface="Calibri" pitchFamily="34" charset="0"/>
                          <a:ea typeface="Times New Roman" pitchFamily="18" charset="0"/>
                          <a:cs typeface="Minion Pro"/>
                        </a:rPr>
                        <a:t>).</a:t>
                      </a:r>
                      <a:endParaRPr kumimoji="0" lang="es-ES" sz="1200" b="1" i="0" u="none" strike="noStrike" cap="none" normalizeH="0" baseline="0" dirty="0" smtClean="0">
                        <a:ln>
                          <a:noFill/>
                        </a:ln>
                        <a:solidFill>
                          <a:srgbClr val="000000"/>
                        </a:solidFill>
                        <a:effectLst/>
                        <a:latin typeface="Calibri" pitchFamily="34" charset="0"/>
                        <a:ea typeface="Times New Roman" pitchFamily="18" charset="0"/>
                        <a:cs typeface="Minion Pro"/>
                      </a:endParaRPr>
                    </a:p>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1" i="0" u="none" strike="noStrike" cap="none" normalizeH="0" baseline="0" dirty="0" smtClean="0">
                          <a:ln>
                            <a:noFill/>
                          </a:ln>
                          <a:solidFill>
                            <a:srgbClr val="000000"/>
                          </a:solidFill>
                          <a:effectLst/>
                          <a:latin typeface="Calibri" pitchFamily="34" charset="0"/>
                          <a:ea typeface="Times New Roman" pitchFamily="18" charset="0"/>
                          <a:cs typeface="Minion Pro"/>
                        </a:rPr>
                        <a:t>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s-ES" sz="1200" b="0" i="0" u="none" strike="noStrike" cap="none" normalizeH="0" baseline="0" dirty="0" smtClean="0">
                          <a:ln>
                            <a:noFill/>
                          </a:ln>
                          <a:solidFill>
                            <a:schemeClr val="tx1"/>
                          </a:solidFill>
                          <a:effectLst/>
                          <a:latin typeface="Calibri" pitchFamily="34" charset="0"/>
                        </a:rPr>
                        <a:t>El examen es gratuito pero generalmente usted tiene que pagar, por la visita médica,  el 20% de la cantidad aprobada por Medicare</a:t>
                      </a:r>
                      <a:r>
                        <a:rPr kumimoji="0" lang="es-ES" sz="1200" b="0" i="0" u="none" strike="noStrike" cap="none" normalizeH="0" baseline="0" dirty="0" smtClean="0">
                          <a:ln>
                            <a:noFill/>
                          </a:ln>
                          <a:solidFill>
                            <a:srgbClr val="000000"/>
                          </a:solidFill>
                          <a:effectLst/>
                          <a:latin typeface="Calibri" pitchFamily="34" charset="0"/>
                          <a:ea typeface="Calibri" pitchFamily="34" charset="0"/>
                          <a:cs typeface="Minion Pro"/>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0B02CD5B-861C-4EA0-8C74-FEC0C61F84E6}" type="slidenum">
              <a:rPr lang="en-US" smtClean="0">
                <a:latin typeface="Calibri" pitchFamily="34" charset="0"/>
              </a:rPr>
              <a:pPr eaLnBrk="1" hangingPunct="1"/>
              <a:t>45</a:t>
            </a:fld>
            <a:endParaRPr lang="en-US" dirty="0" smtClean="0">
              <a:latin typeface="Calibri" pitchFamily="34" charset="0"/>
            </a:endParaRPr>
          </a:p>
        </p:txBody>
      </p:sp>
      <p:sp>
        <p:nvSpPr>
          <p:cNvPr id="54275"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4/2/2012</a:t>
            </a:r>
          </a:p>
        </p:txBody>
      </p:sp>
      <p:sp>
        <p:nvSpPr>
          <p:cNvPr id="5427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cs typeface="Arial" pitchFamily="34" charset="0"/>
              </a:rPr>
              <a:t>Servicios Preventivos de Medicare</a:t>
            </a:r>
            <a:endParaRPr lang="en-US" dirty="0" smtClean="0">
              <a:latin typeface="Calibri" pitchFamily="34" charset="0"/>
            </a:endParaRPr>
          </a:p>
        </p:txBody>
      </p:sp>
      <p:pic>
        <p:nvPicPr>
          <p:cNvPr id="5427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52400"/>
            <a:ext cx="8686800" cy="615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FBC5BEBA-C5A2-49E2-95A9-B3D5D4D71A56}" type="slidenum">
              <a:rPr lang="en-US" smtClean="0">
                <a:latin typeface="Calibri" pitchFamily="34" charset="0"/>
              </a:rPr>
              <a:pPr eaLnBrk="1" hangingPunct="1"/>
              <a:t>46</a:t>
            </a:fld>
            <a:endParaRPr lang="en-US" dirty="0" smtClean="0">
              <a:latin typeface="Calibri" pitchFamily="34" charset="0"/>
            </a:endParaRPr>
          </a:p>
        </p:txBody>
      </p:sp>
      <p:sp>
        <p:nvSpPr>
          <p:cNvPr id="55299"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4/2/2012</a:t>
            </a:r>
          </a:p>
        </p:txBody>
      </p:sp>
      <p:sp>
        <p:nvSpPr>
          <p:cNvPr id="5530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cs typeface="Arial" pitchFamily="34" charset="0"/>
              </a:rPr>
              <a:t>Servicios Preventivos de Medicare</a:t>
            </a:r>
            <a:endParaRPr lang="en-US" dirty="0" smtClean="0">
              <a:latin typeface="Calibri" pitchFamily="34" charset="0"/>
            </a:endParaRPr>
          </a:p>
        </p:txBody>
      </p:sp>
      <p:pic>
        <p:nvPicPr>
          <p:cNvPr id="55301"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28600"/>
            <a:ext cx="8686800" cy="622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4FA5F54-3B63-4412-BDAA-EC9E927DB39A}" type="slidenum">
              <a:rPr lang="en-US" smtClean="0">
                <a:latin typeface="Calibri" pitchFamily="34" charset="0"/>
              </a:rPr>
              <a:pPr eaLnBrk="1" hangingPunct="1"/>
              <a:t>47</a:t>
            </a:fld>
            <a:endParaRPr lang="en-US" dirty="0" smtClean="0">
              <a:latin typeface="Calibri" pitchFamily="34" charset="0"/>
            </a:endParaRPr>
          </a:p>
        </p:txBody>
      </p:sp>
      <p:sp>
        <p:nvSpPr>
          <p:cNvPr id="56323"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4/2/2012</a:t>
            </a:r>
          </a:p>
        </p:txBody>
      </p:sp>
      <p:sp>
        <p:nvSpPr>
          <p:cNvPr id="5632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cs typeface="Arial" pitchFamily="34" charset="0"/>
              </a:rPr>
              <a:t>Servicios Preventivos de Medicare</a:t>
            </a:r>
            <a:endParaRPr lang="en-US" dirty="0" smtClean="0">
              <a:latin typeface="Calibri" pitchFamily="34" charset="0"/>
            </a:endParaRPr>
          </a:p>
        </p:txBody>
      </p:sp>
      <p:pic>
        <p:nvPicPr>
          <p:cNvPr id="56325"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04800"/>
            <a:ext cx="85725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6"/>
          <p:cNvSpPr>
            <a:spLocks noGrp="1"/>
          </p:cNvSpPr>
          <p:nvPr>
            <p:ph type="title"/>
          </p:nvPr>
        </p:nvSpPr>
        <p:spPr/>
        <p:txBody>
          <a:bodyPr/>
          <a:lstStyle/>
          <a:p>
            <a:pPr eaLnBrk="1" hangingPunct="1"/>
            <a:endParaRPr lang="en-US" dirty="0" smtClean="0"/>
          </a:p>
        </p:txBody>
      </p:sp>
      <p:graphicFrame>
        <p:nvGraphicFramePr>
          <p:cNvPr id="6" name="Content Placeholder 5"/>
          <p:cNvGraphicFramePr>
            <a:graphicFrameLocks noGrp="1"/>
          </p:cNvGraphicFramePr>
          <p:nvPr>
            <p:ph idx="1"/>
          </p:nvPr>
        </p:nvGraphicFramePr>
        <p:xfrm>
          <a:off x="0" y="-31750"/>
          <a:ext cx="9144000" cy="6858000"/>
        </p:xfrm>
        <a:graphic>
          <a:graphicData uri="http://schemas.openxmlformats.org/drawingml/2006/table">
            <a:tbl>
              <a:tblPr/>
              <a:tblGrid>
                <a:gridCol w="3352800"/>
                <a:gridCol w="2667000"/>
                <a:gridCol w="3124200"/>
              </a:tblGrid>
              <a:tr h="416607">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charset="0"/>
                          <a:ea typeface="ＭＳ Ｐゴシック" charset="-128"/>
                        </a:rPr>
                        <a:t>Guía de recursos para los servicios preventivos</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81A5D6"/>
                    </a:solidFill>
                  </a:tcPr>
                </a:tc>
                <a:tc hMerge="1">
                  <a:txBody>
                    <a:bodyPr/>
                    <a:lstStyle/>
                    <a:p>
                      <a:endParaRPr lang="en-US"/>
                    </a:p>
                  </a:txBody>
                  <a:tcPr/>
                </a:tc>
                <a:tc hMerge="1">
                  <a:txBody>
                    <a:bodyPr/>
                    <a:lstStyle/>
                    <a:p>
                      <a:endParaRPr lang="en-US"/>
                    </a:p>
                  </a:txBody>
                  <a:tcPr/>
                </a:tc>
              </a:tr>
              <a:tr h="35251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charset="0"/>
                          <a:ea typeface="ＭＳ Ｐゴシック" charset="-128"/>
                        </a:rPr>
                        <a:t>Recursos</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A4BED7"/>
                    </a:solid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charset="0"/>
                          <a:ea typeface="ＭＳ Ｐゴシック" charset="-128"/>
                        </a:rPr>
                        <a:t>Productos de Medicare</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A4BED7"/>
                    </a:solidFill>
                  </a:tcPr>
                </a:tc>
              </a:tr>
              <a:tr h="60888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Medicare.gov</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4"/>
                        </a:rPr>
                        <a:t>www.medicare.gov</a:t>
                      </a: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 1-800-MEDICARE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(1-800-633-4227)</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(TTY</a:t>
                      </a:r>
                      <a:r>
                        <a:rPr kumimoji="0" lang="en-US" sz="1400" b="1" i="0" u="none" strike="noStrike" cap="none" normalizeH="0" baseline="0" dirty="0" smtClean="0">
                          <a:ln>
                            <a:noFill/>
                          </a:ln>
                          <a:solidFill>
                            <a:srgbClr val="000000"/>
                          </a:solidFill>
                          <a:effectLst/>
                          <a:latin typeface="Calibri" charset="0"/>
                          <a:ea typeface="ＭＳ Ｐゴシック" charset="-128"/>
                        </a:rPr>
                        <a:t> </a:t>
                      </a:r>
                      <a:r>
                        <a:rPr kumimoji="0" lang="en-US" sz="1400" b="0" i="0" u="none" strike="noStrike" cap="none" normalizeH="0" baseline="0" dirty="0" smtClean="0">
                          <a:ln>
                            <a:noFill/>
                          </a:ln>
                          <a:solidFill>
                            <a:srgbClr val="000000"/>
                          </a:solidFill>
                          <a:effectLst/>
                          <a:latin typeface="Calibri" charset="0"/>
                          <a:ea typeface="ＭＳ Ｐゴシック" charset="-128"/>
                        </a:rPr>
                        <a:t>1-877-466-2048)</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Programas Estatales de Asistencia con el Seguro Médico (SHIP)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www.medicare.gov/contacts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Centros para el Control y la Prevención de Enfermedades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5"/>
                        </a:rPr>
                        <a:t>www.cdc.gov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Información sobre la gripe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6"/>
                        </a:rPr>
                        <a:t>www.flu.gov</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HHS Recuersos para Dejar de Fumar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7"/>
                        </a:rPr>
                        <a:t>www.surgeongeneral.gov/tobacco</a:t>
                      </a: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Instituto Nacional del Cáncer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8"/>
                        </a:rPr>
                        <a:t>www.cancer.gov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1-800-4CANCER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(TTY-1-800-332-8615) </a:t>
                      </a: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hlinkClick r:id="rId9"/>
                      </a:endParaRP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Medline Plus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9"/>
                        </a:rPr>
                        <a:t>www.nlm.nih.gov/medlineplus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Sociedad Americana de Cáncer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10"/>
                        </a:rPr>
                        <a:t>www.cancer.org</a:t>
                      </a: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1-800-ACS-2345</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(1-800-227-2345)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Asociación Americana de Diabetes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11"/>
                        </a:rPr>
                        <a:t>www.diabetes.org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1-800-DIABETES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(1-800-342-2383)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Asociación Americana de Pulmón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4"/>
                        </a:rPr>
                        <a:t>www.lungusa.org</a:t>
                      </a: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202-785-3355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charset="0"/>
                          <a:ea typeface="ＭＳ Ｐゴシック" charset="-128"/>
                        </a:rPr>
                        <a:t>Foundación Americana de Riñón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hlinkClick r:id="rId5"/>
                        </a:rPr>
                        <a:t>www.kidney.org</a:t>
                      </a: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1-800-622-9010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Medicare y Usted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(Producto No. 10050)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Su Guía para los Servicios Preventivos</a:t>
                      </a:r>
                      <a:endParaRPr kumimoji="0" lang="en-US" sz="1400" b="1"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Producto No. 10110)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La Cobertura de Medicare de la Diabetes e Insumos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Producto No. 11022)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Bienvenido a las Preguntas y Respuesta de Medicare sobre los Servicios Preventivos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Produco No. 11532)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Manténgase Sano</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Producto No.  11100)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Calibri" charset="0"/>
                          <a:ea typeface="ＭＳ Ｐゴシック" charset="-128"/>
                        </a:rPr>
                        <a:t>6 Cosas que Debe Saber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(CMS Producto No.  11533)</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000000"/>
                        </a:solidFill>
                        <a:effectLst/>
                        <a:latin typeface="Calibri" charset="0"/>
                        <a:ea typeface="ＭＳ Ｐゴシック"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pitchFamily="34" charset="0"/>
                          <a:cs typeface="Arial" charset="0"/>
                        </a:rPr>
                        <a:t>Vea y encargue copias individuales en Medicare.gov</a:t>
                      </a:r>
                      <a:endParaRPr kumimoji="0" lang="es-ES" sz="1000" b="0" i="0" u="none" strike="noStrike" cap="none" normalizeH="0" baseline="0" dirty="0" smtClean="0">
                        <a:ln>
                          <a:noFill/>
                        </a:ln>
                        <a:solidFill>
                          <a:srgbClr val="000000"/>
                        </a:solidFill>
                        <a:effectLst/>
                        <a:latin typeface="Calibri" pitchFamily="34"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rgbClr val="000000"/>
                          </a:solidFill>
                          <a:effectLst/>
                          <a:latin typeface="Calibri" pitchFamily="34" charset="0"/>
                          <a:cs typeface="Arial" charset="0"/>
                        </a:rPr>
                        <a:t>Para encargar copias múltiples (socios solamente), vaya a productordering.cms.hhs.gov. Tiene que registrar su organización.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charset="0"/>
                          <a:ea typeface="ＭＳ Ｐゴシック" charset="-128"/>
                        </a:rPr>
                        <a:t>.</a:t>
                      </a:r>
                    </a:p>
                  </a:txBody>
                  <a:tcPr marL="82296" marR="82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736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53D4862-0081-4BB3-9607-B4FC0183A241}" type="slidenum">
              <a:rPr lang="en-US" smtClean="0">
                <a:latin typeface="Calibri" pitchFamily="34" charset="0"/>
              </a:rPr>
              <a:pPr eaLnBrk="1" hangingPunct="1"/>
              <a:t>48</a:t>
            </a:fld>
            <a:endParaRPr lang="en-US" dirty="0" smtClean="0">
              <a:latin typeface="Calibri" pitchFamily="34" charset="0"/>
            </a:endParaRPr>
          </a:p>
        </p:txBody>
      </p:sp>
      <p:sp>
        <p:nvSpPr>
          <p:cNvPr id="57363" name="Date Placeholder 4"/>
          <p:cNvSpPr>
            <a:spLocks noGrp="1"/>
          </p:cNvSpPr>
          <p:nvPr>
            <p:ph type="dt" sz="quarter" idx="10"/>
          </p:nvPr>
        </p:nvSpPr>
        <p:spPr bwMode="auto">
          <a:xfrm>
            <a:off x="457200" y="6477000"/>
            <a:ext cx="2133600" cy="381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57364"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200" dirty="0" smtClean="0">
                <a:ea typeface="ＭＳ Ｐゴシック" pitchFamily="34" charset="-128"/>
              </a:rPr>
              <a:t>Visita preventiva </a:t>
            </a:r>
            <a:r>
              <a:rPr lang="en-US" sz="3200" dirty="0" smtClean="0"/>
              <a:t>“Bienvenido a Medicare” </a:t>
            </a:r>
          </a:p>
        </p:txBody>
      </p:sp>
      <p:sp>
        <p:nvSpPr>
          <p:cNvPr id="13315" name="Rectangle 3"/>
          <p:cNvSpPr>
            <a:spLocks noGrp="1" noChangeArrowheads="1"/>
          </p:cNvSpPr>
          <p:nvPr>
            <p:ph idx="1"/>
          </p:nvPr>
        </p:nvSpPr>
        <p:spPr/>
        <p:txBody>
          <a:bodyPr/>
          <a:lstStyle/>
          <a:p>
            <a:pPr eaLnBrk="1" fontAlgn="base" hangingPunct="1">
              <a:spcBef>
                <a:spcPts val="300"/>
              </a:spcBef>
              <a:spcAft>
                <a:spcPct val="0"/>
              </a:spcAft>
            </a:pPr>
            <a:r>
              <a:rPr lang="es-ES_tradnl" sz="2400" dirty="0" smtClean="0">
                <a:cs typeface="Arial" pitchFamily="34" charset="0"/>
              </a:rPr>
              <a:t>Una vez durante los 12 primeros meses de haberse inscrito en la Parte B</a:t>
            </a:r>
          </a:p>
          <a:p>
            <a:pPr eaLnBrk="1" fontAlgn="base" hangingPunct="1">
              <a:spcBef>
                <a:spcPts val="300"/>
              </a:spcBef>
              <a:spcAft>
                <a:spcPct val="0"/>
              </a:spcAft>
            </a:pPr>
            <a:r>
              <a:rPr lang="es-ES_tradnl" sz="2400" dirty="0" smtClean="0">
                <a:cs typeface="Arial" pitchFamily="34" charset="0"/>
              </a:rPr>
              <a:t>El médico o proveedor de la salud</a:t>
            </a:r>
          </a:p>
          <a:p>
            <a:pPr lvl="1" eaLnBrk="1" hangingPunct="1">
              <a:spcBef>
                <a:spcPts val="300"/>
              </a:spcBef>
            </a:pPr>
            <a:r>
              <a:rPr lang="es-ES_tradnl" sz="2400" dirty="0" smtClean="0">
                <a:cs typeface="Arial" pitchFamily="34" charset="0"/>
              </a:rPr>
              <a:t>Le revisará su historia clínica y social</a:t>
            </a:r>
          </a:p>
          <a:p>
            <a:pPr lvl="1" eaLnBrk="1" hangingPunct="1">
              <a:spcBef>
                <a:spcPts val="300"/>
              </a:spcBef>
            </a:pPr>
            <a:r>
              <a:rPr lang="es-ES_tradnl" sz="2400" dirty="0" smtClean="0">
                <a:cs typeface="Arial" pitchFamily="34" charset="0"/>
              </a:rPr>
              <a:t>Controlará su altura, peso e índice de masa corporal</a:t>
            </a:r>
          </a:p>
          <a:p>
            <a:pPr lvl="1" eaLnBrk="1" hangingPunct="1">
              <a:spcBef>
                <a:spcPts val="300"/>
              </a:spcBef>
            </a:pPr>
            <a:r>
              <a:rPr lang="es-ES_tradnl" sz="2400" dirty="0" smtClean="0">
                <a:cs typeface="Arial" pitchFamily="34" charset="0"/>
              </a:rPr>
              <a:t>Le hará un examen de la vista</a:t>
            </a:r>
          </a:p>
          <a:p>
            <a:pPr lvl="1" eaLnBrk="1" hangingPunct="1">
              <a:spcBef>
                <a:spcPts val="300"/>
              </a:spcBef>
            </a:pPr>
            <a:r>
              <a:rPr lang="es-ES_tradnl" sz="2400" dirty="0" smtClean="0">
                <a:cs typeface="Arial" pitchFamily="34" charset="0"/>
              </a:rPr>
              <a:t>Le hablará de los riesgos potenciales de la depresión</a:t>
            </a:r>
          </a:p>
          <a:p>
            <a:pPr lvl="1" eaLnBrk="1" hangingPunct="1">
              <a:spcBef>
                <a:spcPts val="300"/>
              </a:spcBef>
            </a:pPr>
            <a:r>
              <a:rPr lang="es-ES_tradnl" sz="2400" dirty="0" smtClean="0">
                <a:cs typeface="Arial" pitchFamily="34" charset="0"/>
              </a:rPr>
              <a:t>Lo educará y aconsejará para ayudarlo a mantenerse sano</a:t>
            </a:r>
          </a:p>
          <a:p>
            <a:pPr lvl="1" eaLnBrk="1" hangingPunct="1">
              <a:spcBef>
                <a:spcPts val="300"/>
              </a:spcBef>
            </a:pPr>
            <a:r>
              <a:rPr lang="es-ES_tradnl" sz="2400" dirty="0" smtClean="0">
                <a:cs typeface="Arial" pitchFamily="34" charset="0"/>
              </a:rPr>
              <a:t>Lo mandará a hacerse análisis adicionales si son necesarios</a:t>
            </a:r>
          </a:p>
          <a:p>
            <a:pPr eaLnBrk="1" fontAlgn="base" hangingPunct="1">
              <a:spcBef>
                <a:spcPts val="300"/>
              </a:spcBef>
              <a:spcAft>
                <a:spcPct val="0"/>
              </a:spcAft>
            </a:pPr>
            <a:r>
              <a:rPr lang="es-ES_tradnl" sz="2400" dirty="0" smtClean="0">
                <a:cs typeface="Arial" pitchFamily="34" charset="0"/>
              </a:rPr>
              <a:t>Por lo general, no le saldrá nada si el médico acepta la asignación</a:t>
            </a:r>
          </a:p>
        </p:txBody>
      </p:sp>
      <p:sp>
        <p:nvSpPr>
          <p:cNvPr id="13316" name="Date Placeholder 5"/>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331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13318" name="Rectangle 6"/>
          <p:cNvSpPr>
            <a:spLocks noGrp="1" noChangeArrowheads="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D417670A-CD12-4611-962E-E0041FCB4EA4}" type="slidenum">
              <a:rPr lang="en-US" smtClean="0">
                <a:latin typeface="Calibri" pitchFamily="34" charset="0"/>
              </a:rPr>
              <a:pPr eaLnBrk="1" hangingPunct="1"/>
              <a:t>5</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t>Visita anual de “bienestar”</a:t>
            </a:r>
          </a:p>
        </p:txBody>
      </p:sp>
      <p:sp>
        <p:nvSpPr>
          <p:cNvPr id="14339" name="Content Placeholder 2"/>
          <p:cNvSpPr>
            <a:spLocks noGrp="1"/>
          </p:cNvSpPr>
          <p:nvPr>
            <p:ph idx="1"/>
          </p:nvPr>
        </p:nvSpPr>
        <p:spPr/>
        <p:txBody>
          <a:bodyPr/>
          <a:lstStyle/>
          <a:p>
            <a:pPr eaLnBrk="1" fontAlgn="base" hangingPunct="1">
              <a:spcAft>
                <a:spcPct val="0"/>
              </a:spcAft>
            </a:pPr>
            <a:r>
              <a:rPr lang="es-ES" dirty="0" smtClean="0">
                <a:cs typeface="Arial" pitchFamily="34" charset="0"/>
              </a:rPr>
              <a:t>No puede ser dentro de los 12 meses de haber tenido su visita preventiva “Bienvenido a Medicare”</a:t>
            </a:r>
          </a:p>
          <a:p>
            <a:pPr eaLnBrk="1" fontAlgn="base" hangingPunct="1">
              <a:spcAft>
                <a:spcPct val="0"/>
              </a:spcAft>
            </a:pPr>
            <a:r>
              <a:rPr lang="es-ES" dirty="0" smtClean="0">
                <a:cs typeface="Arial" pitchFamily="34" charset="0"/>
              </a:rPr>
              <a:t>Se concentra en el “bienestar”</a:t>
            </a:r>
          </a:p>
          <a:p>
            <a:pPr eaLnBrk="1" fontAlgn="base" hangingPunct="1">
              <a:spcAft>
                <a:spcPct val="0"/>
              </a:spcAft>
            </a:pPr>
            <a:r>
              <a:rPr lang="es-ES" dirty="0" smtClean="0">
                <a:cs typeface="Arial" pitchFamily="34" charset="0"/>
              </a:rPr>
              <a:t>Disponible una vez cada 12 meses</a:t>
            </a:r>
          </a:p>
          <a:p>
            <a:pPr lvl="1" eaLnBrk="1" hangingPunct="1"/>
            <a:r>
              <a:rPr lang="es-ES" dirty="0" smtClean="0">
                <a:cs typeface="Arial" pitchFamily="34" charset="0"/>
              </a:rPr>
              <a:t>Después de haber tenido Parte B más de 12 meses</a:t>
            </a:r>
          </a:p>
          <a:p>
            <a:pPr lvl="1" eaLnBrk="1" hangingPunct="1"/>
            <a:r>
              <a:rPr lang="es-ES" dirty="0" smtClean="0">
                <a:cs typeface="Arial" pitchFamily="34" charset="0"/>
              </a:rPr>
              <a:t>Servicios de Plan de Prevención Personalizado (PPPS)</a:t>
            </a:r>
          </a:p>
          <a:p>
            <a:pPr eaLnBrk="1" fontAlgn="base" hangingPunct="1">
              <a:spcAft>
                <a:spcPct val="0"/>
              </a:spcAft>
            </a:pPr>
            <a:endParaRPr lang="es-ES" sz="2400" dirty="0" smtClean="0">
              <a:cs typeface="Arial" pitchFamily="34" charset="0"/>
            </a:endParaRPr>
          </a:p>
        </p:txBody>
      </p:sp>
      <p:sp>
        <p:nvSpPr>
          <p:cNvPr id="14340"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4341"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143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BD2F8DAD-0FE5-491F-8DC4-9AF3FD82B6A8}" type="slidenum">
              <a:rPr lang="en-US" smtClean="0">
                <a:latin typeface="Calibri" pitchFamily="34" charset="0"/>
              </a:rPr>
              <a:pPr eaLnBrk="1" hangingPunct="1"/>
              <a:t>6</a:t>
            </a:fld>
            <a:endParaRPr lang="en-US" dirty="0" smtClean="0">
              <a:latin typeface="Calibri" pitchFamily="34" charset="0"/>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305800" cy="1143000"/>
          </a:xfrm>
        </p:spPr>
        <p:txBody>
          <a:bodyPr/>
          <a:lstStyle/>
          <a:p>
            <a:pPr eaLnBrk="1" hangingPunct="1"/>
            <a:r>
              <a:rPr lang="en-US" sz="2400" dirty="0" smtClean="0">
                <a:ea typeface="ＭＳ Ｐゴシック" pitchFamily="34" charset="-128"/>
              </a:rPr>
              <a:t>Visita de Bienestar Annual (AWV) con Servicios Preventivos de Plan Personalizado (PPPS)</a:t>
            </a:r>
          </a:p>
        </p:txBody>
      </p:sp>
      <p:sp>
        <p:nvSpPr>
          <p:cNvPr id="15363" name="Date Placeholder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5/1/2013</a:t>
            </a:r>
          </a:p>
        </p:txBody>
      </p:sp>
      <p:sp>
        <p:nvSpPr>
          <p:cNvPr id="1536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latin typeface="Calibri" pitchFamily="34" charset="0"/>
              </a:rPr>
              <a:t>Servicios Preventivos de Medicare</a:t>
            </a:r>
          </a:p>
        </p:txBody>
      </p:sp>
      <p:sp>
        <p:nvSpPr>
          <p:cNvPr id="1536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0534DCFD-8431-4925-B40B-C2E820995BDF}" type="slidenum">
              <a:rPr lang="en-US" smtClean="0">
                <a:latin typeface="Calibri" pitchFamily="34" charset="0"/>
              </a:rPr>
              <a:pPr eaLnBrk="1" hangingPunct="1"/>
              <a:t>7</a:t>
            </a:fld>
            <a:endParaRPr lang="en-US" dirty="0" smtClean="0">
              <a:latin typeface="Calibri" pitchFamily="34" charset="0"/>
            </a:endParaRPr>
          </a:p>
        </p:txBody>
      </p:sp>
      <p:sp>
        <p:nvSpPr>
          <p:cNvPr id="9" name="Content Placeholder 2"/>
          <p:cNvSpPr>
            <a:spLocks noGrp="1"/>
          </p:cNvSpPr>
          <p:nvPr>
            <p:ph idx="1"/>
          </p:nvPr>
        </p:nvSpPr>
        <p:spPr>
          <a:xfrm>
            <a:off x="457200" y="1371600"/>
            <a:ext cx="8229600" cy="4953000"/>
          </a:xfrm>
        </p:spPr>
        <p:txBody>
          <a:bodyPr>
            <a:normAutofit lnSpcReduction="10000"/>
          </a:bodyPr>
          <a:lstStyle/>
          <a:p>
            <a:pPr eaLnBrk="1" hangingPunct="1">
              <a:lnSpc>
                <a:spcPct val="90000"/>
              </a:lnSpc>
              <a:defRPr/>
            </a:pPr>
            <a:r>
              <a:rPr lang="es-ES_tradnl" sz="3000" dirty="0" smtClean="0">
                <a:cs typeface="Arial" pitchFamily="34" charset="0"/>
              </a:rPr>
              <a:t>Incluye:</a:t>
            </a:r>
          </a:p>
          <a:p>
            <a:pPr lvl="1" eaLnBrk="1" hangingPunct="1">
              <a:lnSpc>
                <a:spcPct val="90000"/>
              </a:lnSpc>
              <a:spcBef>
                <a:spcPts val="300"/>
              </a:spcBef>
              <a:defRPr/>
            </a:pPr>
            <a:r>
              <a:rPr lang="es-ES_tradnl" sz="2600" dirty="0" smtClean="0">
                <a:cs typeface="Arial" pitchFamily="34" charset="0"/>
              </a:rPr>
              <a:t>Una evaluación de los riesgos de salud</a:t>
            </a:r>
          </a:p>
          <a:p>
            <a:pPr lvl="1" eaLnBrk="1" hangingPunct="1">
              <a:lnSpc>
                <a:spcPct val="90000"/>
              </a:lnSpc>
              <a:spcBef>
                <a:spcPts val="300"/>
              </a:spcBef>
              <a:defRPr/>
            </a:pPr>
            <a:r>
              <a:rPr lang="es-ES_tradnl" sz="2600" dirty="0" smtClean="0">
                <a:cs typeface="Arial" pitchFamily="34" charset="0"/>
              </a:rPr>
              <a:t>Una evaluación de su habilidad funcional y su nivel de seguridad </a:t>
            </a:r>
          </a:p>
          <a:p>
            <a:pPr lvl="1" eaLnBrk="1" hangingPunct="1">
              <a:lnSpc>
                <a:spcPct val="90000"/>
              </a:lnSpc>
              <a:spcBef>
                <a:spcPts val="300"/>
              </a:spcBef>
              <a:defRPr/>
            </a:pPr>
            <a:r>
              <a:rPr lang="es-ES_tradnl" sz="2600" dirty="0" smtClean="0">
                <a:cs typeface="Arial" pitchFamily="34" charset="0"/>
              </a:rPr>
              <a:t>Control de su altura, peso y presión</a:t>
            </a:r>
          </a:p>
          <a:p>
            <a:pPr lvl="1" eaLnBrk="1" hangingPunct="1">
              <a:lnSpc>
                <a:spcPct val="90000"/>
              </a:lnSpc>
              <a:spcBef>
                <a:spcPts val="300"/>
              </a:spcBef>
              <a:defRPr/>
            </a:pPr>
            <a:r>
              <a:rPr lang="es-ES_tradnl" sz="2600" dirty="0" smtClean="0">
                <a:cs typeface="Arial" pitchFamily="34" charset="0"/>
              </a:rPr>
              <a:t>Un repaso de los riesgos potenciales de depresión </a:t>
            </a:r>
          </a:p>
          <a:p>
            <a:pPr lvl="1" eaLnBrk="1" hangingPunct="1">
              <a:lnSpc>
                <a:spcPct val="90000"/>
              </a:lnSpc>
              <a:spcBef>
                <a:spcPts val="300"/>
              </a:spcBef>
              <a:defRPr/>
            </a:pPr>
            <a:r>
              <a:rPr lang="es-ES_tradnl" sz="2600" dirty="0" smtClean="0"/>
              <a:t>Un plan personalizado de prevención</a:t>
            </a:r>
          </a:p>
          <a:p>
            <a:pPr lvl="1" eaLnBrk="1" hangingPunct="1">
              <a:lnSpc>
                <a:spcPct val="90000"/>
              </a:lnSpc>
              <a:spcBef>
                <a:spcPts val="300"/>
              </a:spcBef>
              <a:defRPr/>
            </a:pPr>
            <a:r>
              <a:rPr lang="es-ES_tradnl" sz="2600" dirty="0" smtClean="0"/>
              <a:t>Un plan de evaluaciones por escrito</a:t>
            </a:r>
          </a:p>
          <a:p>
            <a:pPr lvl="1" eaLnBrk="1" hangingPunct="1">
              <a:lnSpc>
                <a:spcPct val="90000"/>
              </a:lnSpc>
              <a:spcBef>
                <a:spcPts val="300"/>
              </a:spcBef>
              <a:defRPr/>
            </a:pPr>
            <a:r>
              <a:rPr lang="es-ES_tradnl" sz="2600" dirty="0" smtClean="0"/>
              <a:t>Consejos personalizados sobre su salud </a:t>
            </a:r>
          </a:p>
          <a:p>
            <a:pPr lvl="1" eaLnBrk="1" hangingPunct="1">
              <a:lnSpc>
                <a:spcPct val="90000"/>
              </a:lnSpc>
              <a:spcBef>
                <a:spcPts val="300"/>
              </a:spcBef>
              <a:defRPr/>
            </a:pPr>
            <a:r>
              <a:rPr lang="es-ES_tradnl" sz="2600" dirty="0" smtClean="0"/>
              <a:t>Derivaciones para educarse sobre su salud y consejos preventivos para mantenerse sano</a:t>
            </a:r>
          </a:p>
          <a:p>
            <a:pPr lvl="1" eaLnBrk="1" hangingPunct="1">
              <a:lnSpc>
                <a:spcPct val="90000"/>
              </a:lnSpc>
              <a:spcBef>
                <a:spcPts val="300"/>
              </a:spcBef>
              <a:defRPr/>
            </a:pPr>
            <a:r>
              <a:rPr lang="es-ES_tradnl" sz="2600" dirty="0" smtClean="0"/>
              <a:t>Lista de proveedores médicos</a:t>
            </a:r>
          </a:p>
          <a:p>
            <a:pPr lvl="1" eaLnBrk="1" hangingPunct="1">
              <a:lnSpc>
                <a:spcPct val="90000"/>
              </a:lnSpc>
              <a:spcBef>
                <a:spcPts val="300"/>
              </a:spcBef>
              <a:defRPr/>
            </a:pPr>
            <a:r>
              <a:rPr lang="es-ES_tradnl" sz="2600" dirty="0" smtClean="0"/>
              <a:t>Detección de impedimentos cognitivos</a:t>
            </a:r>
          </a:p>
          <a:p>
            <a:pPr lvl="1" eaLnBrk="1" hangingPunct="1">
              <a:lnSpc>
                <a:spcPct val="90000"/>
              </a:lnSpc>
              <a:buFont typeface="Arial" pitchFamily="34" charset="0"/>
              <a:buNone/>
              <a:defRPr/>
            </a:pPr>
            <a:endParaRPr lang="en-US" sz="2600" dirty="0" smtClean="0">
              <a:cs typeface="Arial" pitchFamily="34" charset="0"/>
            </a:endParaRPr>
          </a:p>
          <a:p>
            <a:pPr lvl="1" eaLnBrk="1" hangingPunct="1">
              <a:lnSpc>
                <a:spcPct val="90000"/>
              </a:lnSpc>
              <a:buFont typeface="Arial" pitchFamily="34" charset="0"/>
              <a:buNone/>
              <a:defRPr/>
            </a:pPr>
            <a:endParaRPr lang="en-US" sz="1900" dirty="0" smtClean="0">
              <a:cs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3200" dirty="0" smtClean="0"/>
              <a:t>Visita de Bienestar Annual (AWV)</a:t>
            </a:r>
          </a:p>
        </p:txBody>
      </p:sp>
      <p:sp>
        <p:nvSpPr>
          <p:cNvPr id="16387" name="Content Placeholder 2"/>
          <p:cNvSpPr>
            <a:spLocks noGrp="1"/>
          </p:cNvSpPr>
          <p:nvPr>
            <p:ph idx="1"/>
          </p:nvPr>
        </p:nvSpPr>
        <p:spPr>
          <a:xfrm>
            <a:off x="457200" y="1371600"/>
            <a:ext cx="8229600" cy="5029200"/>
          </a:xfrm>
        </p:spPr>
        <p:txBody>
          <a:bodyPr/>
          <a:lstStyle/>
          <a:p>
            <a:pPr fontAlgn="base">
              <a:spcAft>
                <a:spcPct val="0"/>
              </a:spcAft>
            </a:pPr>
            <a:r>
              <a:rPr lang="es-ES" sz="2200" dirty="0" smtClean="0"/>
              <a:t>Las AWV siguientes que proporcionan PPPS incluyen:</a:t>
            </a:r>
          </a:p>
          <a:p>
            <a:pPr lvl="1"/>
            <a:r>
              <a:rPr lang="es-ES" sz="2200" dirty="0" smtClean="0"/>
              <a:t>Actualización de su historial médico/familiar</a:t>
            </a:r>
          </a:p>
          <a:p>
            <a:pPr lvl="1"/>
            <a:r>
              <a:rPr lang="es-ES" sz="2200" dirty="0" smtClean="0"/>
              <a:t>Control de su peso, presión arterial y otras medidas de rutina</a:t>
            </a:r>
          </a:p>
          <a:p>
            <a:pPr lvl="1"/>
            <a:r>
              <a:rPr lang="es-ES" sz="2200" dirty="0" smtClean="0"/>
              <a:t>Actualización de la lista de sus otros proveedores médicos</a:t>
            </a:r>
          </a:p>
          <a:p>
            <a:pPr lvl="1"/>
            <a:r>
              <a:rPr lang="es-ES" sz="2200" dirty="0" smtClean="0"/>
              <a:t>Detección de impedimentos cognitivos</a:t>
            </a:r>
          </a:p>
          <a:p>
            <a:pPr lvl="1"/>
            <a:r>
              <a:rPr lang="es-ES" sz="2200" dirty="0" smtClean="0"/>
              <a:t>Actualización del programa de análisis escrito provisto en la AWV con servicios preventivos de plan personalizado</a:t>
            </a:r>
          </a:p>
          <a:p>
            <a:pPr lvl="1"/>
            <a:r>
              <a:rPr lang="es-ES" sz="2200" dirty="0" smtClean="0"/>
              <a:t>Consejos médicos personalizados</a:t>
            </a:r>
          </a:p>
          <a:p>
            <a:pPr lvl="1"/>
            <a:r>
              <a:rPr lang="es-ES" sz="2200" dirty="0" smtClean="0"/>
              <a:t>Referidos a educación de salud y consejería preventivo para ayudarle a mantenerse sano</a:t>
            </a:r>
          </a:p>
          <a:p>
            <a:pPr lvl="1"/>
            <a:r>
              <a:rPr lang="es-ES" sz="2200" dirty="0" smtClean="0"/>
              <a:t>Actualización de riesgos de salud</a:t>
            </a:r>
          </a:p>
        </p:txBody>
      </p:sp>
      <p:sp>
        <p:nvSpPr>
          <p:cNvPr id="1638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1638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1639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4BB382C3-5E34-4B4D-953D-A8C550325E69}" type="slidenum">
              <a:rPr lang="en-US" smtClean="0"/>
              <a:pPr eaLnBrk="1" hangingPunct="1"/>
              <a:t>8</a:t>
            </a:fld>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7"/>
          <p:cNvSpPr>
            <a:spLocks noGrp="1"/>
          </p:cNvSpPr>
          <p:nvPr>
            <p:ph idx="1"/>
          </p:nvPr>
        </p:nvSpPr>
        <p:spPr/>
        <p:txBody>
          <a:bodyPr/>
          <a:lstStyle/>
          <a:p>
            <a:pPr marL="514350" indent="-514350">
              <a:buFont typeface="Calibri" pitchFamily="34" charset="0"/>
              <a:buAutoNum type="arabicPeriod"/>
            </a:pPr>
            <a:r>
              <a:rPr lang="es-ES" dirty="0" smtClean="0"/>
              <a:t>Mariela tiene  el plan Medicare Original y la Parte B. José tiene un plan Medicare Advantage. ¿Quién tiene cobertura de los servicios preventivos? ¿Por qué y por qué no?</a:t>
            </a:r>
          </a:p>
          <a:p>
            <a:pPr marL="514350" indent="-514350">
              <a:buFont typeface="Wingdings" pitchFamily="2" charset="2"/>
              <a:buNone/>
            </a:pPr>
            <a:endParaRPr lang="es-ES" sz="600" dirty="0" smtClean="0"/>
          </a:p>
          <a:p>
            <a:pPr marL="514350" indent="-514350">
              <a:buFont typeface="Wingdings" pitchFamily="2" charset="2"/>
              <a:buNone/>
            </a:pPr>
            <a:endParaRPr lang="es-ES" sz="600" dirty="0" smtClean="0"/>
          </a:p>
          <a:p>
            <a:pPr marL="514350" indent="-514350">
              <a:buFont typeface="Calibri" pitchFamily="34" charset="0"/>
              <a:buAutoNum type="arabicPeriod" startAt="2"/>
            </a:pPr>
            <a:r>
              <a:rPr lang="es-ES" dirty="0" smtClean="0"/>
              <a:t>¿Cuándo puede tener su visita “</a:t>
            </a:r>
            <a:r>
              <a:rPr lang="es-ES" b="1" dirty="0" smtClean="0"/>
              <a:t>Bienvenido a Medicare</a:t>
            </a:r>
            <a:r>
              <a:rPr lang="es-ES" dirty="0" smtClean="0"/>
              <a:t>” y la visita anual de “</a:t>
            </a:r>
            <a:r>
              <a:rPr lang="es-ES" b="1" dirty="0" smtClean="0"/>
              <a:t>Bienestar </a:t>
            </a:r>
            <a:r>
              <a:rPr lang="es-ES" dirty="0" smtClean="0"/>
              <a:t>”?</a:t>
            </a:r>
          </a:p>
          <a:p>
            <a:pPr marL="514350" indent="-514350"/>
            <a:endParaRPr lang="es-ES" dirty="0" smtClean="0"/>
          </a:p>
        </p:txBody>
      </p:sp>
      <p:sp>
        <p:nvSpPr>
          <p:cNvPr id="17411" name="Title 6"/>
          <p:cNvSpPr>
            <a:spLocks noGrp="1"/>
          </p:cNvSpPr>
          <p:nvPr>
            <p:ph type="title"/>
          </p:nvPr>
        </p:nvSpPr>
        <p:spPr>
          <a:xfrm>
            <a:off x="457200" y="76200"/>
            <a:ext cx="8229600" cy="1096963"/>
          </a:xfrm>
        </p:spPr>
        <p:txBody>
          <a:bodyPr/>
          <a:lstStyle/>
          <a:p>
            <a:r>
              <a:rPr lang="en-US" dirty="0" smtClean="0"/>
              <a:t>Compruebe Sus Conocimientos: Lección 1</a:t>
            </a:r>
          </a:p>
        </p:txBody>
      </p:sp>
      <p:sp>
        <p:nvSpPr>
          <p:cNvPr id="1741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5/1/2013</a:t>
            </a:r>
          </a:p>
        </p:txBody>
      </p:sp>
      <p:sp>
        <p:nvSpPr>
          <p:cNvPr id="1741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dirty="0" smtClean="0"/>
              <a:t>Servicios Preventivos de Medicare</a:t>
            </a:r>
          </a:p>
        </p:txBody>
      </p:sp>
      <p:sp>
        <p:nvSpPr>
          <p:cNvPr id="1741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A65AC49B-3844-42A4-832D-F8FA14A20FF9}" type="slidenum">
              <a:rPr lang="en-US" smtClean="0"/>
              <a:pPr eaLnBrk="1" hangingPunct="1"/>
              <a:t>9</a:t>
            </a:fld>
            <a:endParaRPr lang="en-US"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False"/>
  <p:tag name="COUNTDOWNSTYLE" val="-1"/>
  <p:tag name="INPUTSOURCE" val="1"/>
  <p:tag name="AUTOADVANCE" val="False"/>
  <p:tag name="RACEENDPOINTS" val="100"/>
  <p:tag name="TEAMSINLEADERBOARD" val="5"/>
  <p:tag name="DEFAULTNUMTEAMS" val="5"/>
  <p:tag name="CUSTOMCELLBACKCOLOR3" val="-268652"/>
  <p:tag name="DISPLAYDEVICEID" val="True"/>
  <p:tag name="GRIDFONTSIZE" val="12"/>
  <p:tag name="INCLUDENONRESPONDERS" val="False"/>
  <p:tag name="INCORRECTPOINTVALUE" val="0"/>
  <p:tag name="ADVANCEDSETTINGSVIEW" val="Tru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722948"/>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0"/>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SKIPREMAININGRACESLIDES" val="True"/>
  <p:tag name="AUTOSIZEGRID" val="True"/>
  <p:tag name="FIBNUMRESULTS" val="5"/>
  <p:tag name="RESPTABLESTYLE" val="-1"/>
  <p:tag name="CUSTOMCELLFORECOLOR" val="-16777216"/>
  <p:tag name="AUTOADJUSTPARTRANGE" val="True"/>
  <p:tag name="COUNTDOWNSECONDS" val="10"/>
  <p:tag name="POLLINGCYCLE" val="2"/>
  <p:tag name="POWERPOINTVERSION" val="12.0"/>
  <p:tag name="CORRECTPOINTVALUE" val="1"/>
  <p:tag name="BUBBLESIZEVISIBLE" val="True"/>
  <p:tag name="REVIEWONLY" val="False"/>
  <p:tag name="GRIDROTATIONINTERVAL" val="2"/>
  <p:tag name="MMPROD_NEXTUNIQUEID" val="10009"/>
  <p:tag name="PRRESPONSE5" val="6"/>
  <p:tag name="DELIMITERS" val="3.1"/>
  <p:tag name="EXPANDSHOWBAR" val="True"/>
  <p:tag name="TPFULLVERSION" val="4.2.4.1012"/>
  <p:tag name="MMPROD_UIDATA" val="&lt;database version=&quot;9.0&quot;&gt;&lt;object type=&quot;1&quot; unique_id=&quot;10001&quot;&gt;&lt;object type=&quot;8&quot; unique_id=&quot;10002&quot;&gt;&lt;/object&gt;&lt;object type=&quot;2&quot; unique_id=&quot;10003&quot;&gt;&lt;object type=&quot;3&quot; unique_id=&quot;10005&quot;&gt;&lt;property id=&quot;20148&quot; value=&quot;5&quot;/&gt;&lt;property id=&quot;20300&quot; value=&quot;Slide 2 - &amp;quot;Objetivos de la sesión&amp;quot;&quot;/&gt;&lt;property id=&quot;20307&quot; value=&quot;308&quot;/&gt;&lt;/object&gt;&lt;object type=&quot;3&quot; unique_id=&quot;10264&quot;&gt;&lt;property id=&quot;20148&quot; value=&quot;5&quot;/&gt;&lt;property id=&quot;20300&quot; value=&quot;Slide 5 - &amp;quot;Visita preventiva “Bienvenido a Medicare” &amp;quot;&quot;/&gt;&lt;property id=&quot;20307&quot; value=&quot;367&quot;/&gt;&lt;/object&gt;&lt;object type=&quot;3&quot; unique_id=&quot;10265&quot;&gt;&lt;property id=&quot;20148&quot; value=&quot;5&quot;/&gt;&lt;property id=&quot;20300&quot; value=&quot;Slide 6 - &amp;quot;Visita anual de “bienestar”&amp;quot;&quot;/&gt;&lt;property id=&quot;20307&quot; value=&quot;326&quot;/&gt;&lt;/object&gt;&lt;object type=&quot;3&quot; unique_id=&quot;10267&quot;&gt;&lt;property id=&quot;20148&quot; value=&quot;5&quot;/&gt;&lt;property id=&quot;20300&quot; value=&quot;Slide 12 - &amp;quot;Densitometría ósea&amp;quot;&quot;/&gt;&lt;property id=&quot;20307&quot; value=&quot;328&quot;/&gt;&lt;/object&gt;&lt;object type=&quot;3&quot; unique_id=&quot;10268&quot;&gt;&lt;property id=&quot;20148&quot; value=&quot;5&quot;/&gt;&lt;property id=&quot;20300&quot; value=&quot;Slide 13 - &amp;quot;Examen de Enfermedad Cardiovascular&amp;quot;&quot;/&gt;&lt;property id=&quot;20307&quot; value=&quot;329&quot;/&gt;&lt;/object&gt;&lt;object type=&quot;3&quot; unique_id=&quot;10270&quot;&gt;&lt;property id=&quot;20148&quot; value=&quot;5&quot;/&gt;&lt;property id=&quot;20300&quot; value=&quot;Slide 15 - &amp;quot;Examen de cáncer colorrectal&amp;quot;&quot;/&gt;&lt;property id=&quot;20307&quot; value=&quot;331&quot;/&gt;&lt;/object&gt;&lt;object type=&quot;3&quot; unique_id=&quot;10272&quot;&gt;&lt;property id=&quot;20148&quot; value=&quot;5&quot;/&gt;&lt;property id=&quot;20300&quot; value=&quot;Slide 20 - &amp;quot;Examen de diabetes&amp;quot;&quot;/&gt;&lt;property id=&quot;20307&quot; value=&quot;360&quot;/&gt;&lt;/object&gt;&lt;object type=&quot;3&quot; unique_id=&quot;10274&quot;&gt;&lt;property id=&quot;20148&quot; value=&quot;5&quot;/&gt;&lt;property id=&quot;20300&quot; value=&quot;Slide 21 - &amp;quot;Insumos para diabéticos cubiertos&amp;quot;&quot;/&gt;&lt;property id=&quot;20307&quot; value=&quot;362&quot;/&gt;&lt;/object&gt;&lt;object type=&quot;3&quot; unique_id=&quot;10275&quot;&gt;&lt;property id=&quot;20148&quot; value=&quot;5&quot;/&gt;&lt;property id=&quot;20300&quot; value=&quot;Slide 22 - &amp;quot;Entrenamiento para el auto-control de la diabetes&amp;quot;&quot;/&gt;&lt;property id=&quot;20307&quot; value=&quot;361&quot;/&gt;&lt;/object&gt;&lt;object type=&quot;3&quot; unique_id=&quot;10276&quot;&gt;&lt;property id=&quot;20148&quot; value=&quot;5&quot;/&gt;&lt;property id=&quot;20300&quot; value=&quot;Slide 23 - &amp;quot;Examen de glaucoma&amp;quot;&quot;/&gt;&lt;property id=&quot;20307&quot; value=&quot;336&quot;/&gt;&lt;/object&gt;&lt;object type=&quot;3&quot; unique_id=&quot;10279&quot;&gt;&lt;property id=&quot;20148&quot; value=&quot;5&quot;/&gt;&lt;property id=&quot;20300&quot; value=&quot;Slide 27 - &amp;quot;Examen Papanicolaou y pélvico con examen clínico de senos &amp;amp;#x09;&amp;amp;#x09;&amp;quot;&quot;/&gt;&lt;property id=&quot;20307&quot; value=&quot;338&quot;/&gt;&lt;/object&gt;&lt;object type=&quot;3&quot; unique_id=&quot;10280&quot;&gt;&lt;property id=&quot;20148&quot; value=&quot;5&quot;/&gt;&lt;property id=&quot;20300&quot; value=&quot;Slide 28 - &amp;quot;Examen Papanicolaou y pélvico con examen clínico de senos &amp;amp;#x09;&amp;amp;#x09;&amp;quot;&quot;/&gt;&lt;property id=&quot;20307&quot; value=&quot;339&quot;/&gt;&lt;/object&gt;&lt;object type=&quot;3&quot; unique_id=&quot;10282&quot;&gt;&lt;property id=&quot;20148&quot; value=&quot;5&quot;/&gt;&lt;property id=&quot;20300&quot; value=&quot;Slide 30 - &amp;quot;Mamografía Diagnóstica&amp;quot;&quot;/&gt;&lt;property id=&quot;20307&quot; value=&quot;341&quot;/&gt;&lt;/object&gt;&lt;object type=&quot;3&quot; unique_id=&quot;10283&quot;&gt;&lt;property id=&quot;20148&quot; value=&quot;5&quot;/&gt;&lt;property id=&quot;20300&quot; value=&quot;Slide 31 - &amp;quot;Examen de detección del cáncer de la próstata&amp;quot;&quot;/&gt;&lt;property id=&quot;20307&quot; value=&quot;342&quot;/&gt;&lt;/object&gt;&lt;object type=&quot;3&quot; unique_id=&quot;10288&quot;&gt;&lt;property id=&quot;20148&quot; value=&quot;5&quot;/&gt;&lt;property id=&quot;20300&quot; value=&quot;Slide 34 - &amp;quot;Vacuna contra el Herpes Zóster&amp;quot;&quot;/&gt;&lt;property id=&quot;20307&quot; value=&quot;364&quot;/&gt;&lt;/object&gt;&lt;object type=&quot;3&quot; unique_id=&quot;10289&quot;&gt;&lt;property id=&quot;20148&quot; value=&quot;5&quot;/&gt;&lt;property id=&quot;20300&quot; value=&quot;Slide 35 - &amp;quot;Vacunas contra la Hepatitis B&amp;quot;&quot;/&gt;&lt;property id=&quot;20307&quot; value=&quot;346&quot;/&gt;&lt;/object&gt;&lt;object type=&quot;3&quot; unique_id=&quot;10290&quot;&gt;&lt;property id=&quot;20148&quot; value=&quot;5&quot;/&gt;&lt;property id=&quot;20300&quot; value=&quot;Slide 38 - &amp;quot;Educación sobre la insuficiencia renal&amp;quot;&quot;/&gt;&lt;property id=&quot;20307&quot; value=&quot;347&quot;/&gt;&lt;/object&gt;&lt;object type=&quot;3&quot; unique_id=&quot;10291&quot;&gt;&lt;property id=&quot;20148&quot; value=&quot;5&quot;/&gt;&lt;property id=&quot;20300&quot; value=&quot;Slide 48&quot;/&gt;&lt;property id=&quot;20307&quot; value=&quot;353&quot;/&gt;&lt;/object&gt;&lt;object type=&quot;3&quot; unique_id=&quot;15212&quot;&gt;&lt;property id=&quot;20148&quot; value=&quot;5&quot;/&gt;&lt;property id=&quot;20300&quot; value=&quot;Slide 4 - &amp;quot;Lo que paga en el 2013 por los servicios preventivos&amp;quot;&quot;/&gt;&lt;property id=&quot;20307&quot; value=&quot;393&quot;/&gt;&lt;/object&gt;&lt;object type=&quot;3&quot; unique_id=&quot;15523&quot;&gt;&lt;property id=&quot;20148&quot; value=&quot;5&quot;/&gt;&lt;property id=&quot;20300&quot; value=&quot;Slide 19 - &amp;quot;Servicios para diabéticos cubiertos&amp;quot;&quot;/&gt;&lt;property id=&quot;20307&quot; value=&quot;394&quot;/&gt;&lt;/object&gt;&lt;object type=&quot;3&quot; unique_id=&quot;16411&quot;&gt;&lt;property id=&quot;20148&quot; value=&quot;5&quot;/&gt;&lt;property id=&quot;20300&quot; value=&quot;Slide 11 - &amp;quot;Examen de aneurisma aórtico abdominal&amp;quot;&quot;/&gt;&lt;property id=&quot;20307&quot; value=&quot;397&quot;/&gt;&lt;/object&gt;&lt;object type=&quot;3&quot; unique_id=&quot;17814&quot;&gt;&lt;property id=&quot;20148&quot; value=&quot;5&quot;/&gt;&lt;property id=&quot;20300&quot; value=&quot;Slide 14 - &amp;quot;Enfermedad Cardiovascular (Terapia Conductual)&amp;quot;&quot;/&gt;&lt;property id=&quot;20307&quot; value=&quot;399&quot;/&gt;&lt;/object&gt;&lt;object type=&quot;3&quot; unique_id=&quot;19038&quot;&gt;&lt;property id=&quot;20148&quot; value=&quot;5&quot;/&gt;&lt;property id=&quot;20300&quot; value=&quot;Slide 26 - &amp;quot;Examen y consejería contra la obesidad&amp;quot;&quot;/&gt;&lt;property id=&quot;20307&quot; value=&quot;402&quot;/&gt;&lt;/object&gt;&lt;object type=&quot;3&quot; unique_id=&quot;19989&quot;&gt;&lt;property id=&quot;20148&quot; value=&quot;5&quot;/&gt;&lt;property id=&quot;20300&quot; value=&quot;Slide 7 - &amp;quot;Visita de Bienestar Annual (AWV) con Servicios Preventivos de Plan Personalizado (PPPS)&amp;quot;&quot;/&gt;&lt;property id=&quot;20307&quot; value=&quot;406&quot;/&gt;&lt;/object&gt;&lt;object type=&quot;3&quot; unique_id=&quot;19991&quot;&gt;&lt;property id=&quot;20148&quot; value=&quot;5&quot;/&gt;&lt;property id=&quot;20300&quot; value=&quot;Slide 40&quot;/&gt;&lt;property id=&quot;20307&quot; value=&quot;408&quot;/&gt;&lt;/object&gt;&lt;object type=&quot;3&quot; unique_id=&quot;19992&quot;&gt;&lt;property id=&quot;20148&quot; value=&quot;5&quot;/&gt;&lt;property id=&quot;20300&quot; value=&quot;Slide 42&quot;/&gt;&lt;property id=&quot;20307&quot; value=&quot;409&quot;/&gt;&lt;/object&gt;&lt;object type=&quot;3&quot; unique_id=&quot;19993&quot;&gt;&lt;property id=&quot;20148&quot; value=&quot;5&quot;/&gt;&lt;property id=&quot;20300&quot; value=&quot;Slide 43&quot;/&gt;&lt;property id=&quot;20307&quot; value=&quot;410&quot;/&gt;&lt;/object&gt;&lt;object type=&quot;3&quot; unique_id=&quot;19994&quot;&gt;&lt;property id=&quot;20148&quot; value=&quot;5&quot;/&gt;&lt;property id=&quot;20300&quot; value=&quot;Slide 44&quot;/&gt;&lt;property id=&quot;20307&quot; value=&quot;411&quot;/&gt;&lt;/object&gt;&lt;object type=&quot;3&quot; unique_id=&quot;19998&quot;&gt;&lt;property id=&quot;20148&quot; value=&quot;5&quot;/&gt;&lt;property id=&quot;20300&quot; value=&quot;Slide 41&quot;/&gt;&lt;property id=&quot;20307&quot; value=&quot;415&quot;/&gt;&lt;/object&gt;&lt;object type=&quot;3&quot; unique_id=&quot;19999&quot;&gt;&lt;property id=&quot;20148&quot; value=&quot;5&quot;/&gt;&lt;property id=&quot;20300&quot; value=&quot;Slide 1 - &amp;quot;Programa Nacional de Entrenamiento&amp;quot;&quot;/&gt;&lt;property id=&quot;20307&quot; value=&quot;431&quot;/&gt;&lt;/object&gt;&lt;object type=&quot;3&quot; unique_id=&quot;20000&quot;&gt;&lt;property id=&quot;20148&quot; value=&quot;5&quot;/&gt;&lt;property id=&quot;20300&quot; value=&quot;Slide 3 - &amp;quot;Lección 1 –  Los servicios preventivos de Medicare&amp;quot;&quot;/&gt;&lt;property id=&quot;20307&quot; value=&quot;434&quot;/&gt;&lt;/object&gt;&lt;object type=&quot;3&quot; unique_id=&quot;20001&quot;&gt;&lt;property id=&quot;20148&quot; value=&quot;5&quot;/&gt;&lt;property id=&quot;20300&quot; value=&quot;Slide 8 - &amp;quot;Visita de Bienestar Annual (AWV)&amp;quot;&quot;/&gt;&lt;property id=&quot;20307&quot; value=&quot;428&quot;/&gt;&lt;/object&gt;&lt;object type=&quot;3&quot; unique_id=&quot;20002&quot;&gt;&lt;property id=&quot;20148&quot; value=&quot;5&quot;/&gt;&lt;property id=&quot;20300&quot; value=&quot;Slide 9 - &amp;quot;Compruebe Sus Conocimientos: Lección 1&amp;quot;&quot;/&gt;&lt;property id=&quot;20307&quot; value=&quot;432&quot;/&gt;&lt;/object&gt;&lt;object type=&quot;3&quot; unique_id=&quot;20003&quot;&gt;&lt;property id=&quot;20148&quot; value=&quot;5&quot;/&gt;&lt;property id=&quot;20300&quot; value=&quot;Slide 10 - &amp;quot;Lección 2 –  Análisis y orientación sobre el abuso del alcohol&amp;quot;&quot;/&gt;&lt;property id=&quot;20307&quot; value=&quot;435&quot;/&gt;&lt;/object&gt;&lt;object type=&quot;3&quot; unique_id=&quot;20004&quot;&gt;&lt;property id=&quot;20148&quot; value=&quot;5&quot;/&gt;&lt;property id=&quot;20300&quot; value=&quot;Slide 17 - &amp;quot;Compruebe Sus Conocimientos: Lección 2&amp;quot;&quot;/&gt;&lt;property id=&quot;20307&quot; value=&quot;436&quot;/&gt;&lt;/object&gt;&lt;object type=&quot;3&quot; unique_id=&quot;20005&quot;&gt;&lt;property id=&quot;20148&quot; value=&quot;5&quot;/&gt;&lt;property id=&quot;20300&quot; value=&quot;Slide 18 - &amp;quot;Lección 3 –  Evaluación anual de depresión&amp;quot;&quot;/&gt;&lt;property id=&quot;20307&quot; value=&quot;437&quot;/&gt;&lt;/object&gt;&lt;object type=&quot;3&quot; unique_id=&quot;20006&quot;&gt;&lt;property id=&quot;20148&quot; value=&quot;5&quot;/&gt;&lt;property id=&quot;20300&quot; value=&quot;Slide 24 - &amp;quot;Compruebe Sus Conocimientos: Lección 3&amp;quot;&quot;/&gt;&lt;property id=&quot;20307&quot; value=&quot;438&quot;/&gt;&lt;/object&gt;&lt;object type=&quot;3&quot; unique_id=&quot;20007&quot;&gt;&lt;property id=&quot;20148&quot; value=&quot;5&quot;/&gt;&lt;property id=&quot;20300&quot; value=&quot;Slide 25 - &amp;quot;Lección 4 –  Prueba del virus de inmunodeficiencia humana &amp;quot;&quot;/&gt;&lt;property id=&quot;20307&quot; value=&quot;439&quot;/&gt;&lt;/object&gt;&lt;object type=&quot;3&quot; unique_id=&quot;20008&quot;&gt;&lt;property id=&quot;20148&quot; value=&quot;5&quot;/&gt;&lt;property id=&quot;20300&quot; value=&quot;Slide 32 - &amp;quot;Compruebe Sus Conocimientos: Lección 4&amp;quot;&quot;/&gt;&lt;property id=&quot;20307&quot; value=&quot;441&quot;/&gt;&lt;/object&gt;&lt;object type=&quot;3&quot; unique_id=&quot;20009&quot;&gt;&lt;property id=&quot;20148&quot; value=&quot;5&quot;/&gt;&lt;property id=&quot;20300&quot; value=&quot;Slide 33 - &amp;quot;Lección 5 –  Vacuna neumocócica y de la gripe&amp;quot;&quot;/&gt;&lt;property id=&quot;20307&quot; value=&quot;440&quot;/&gt;&lt;/object&gt;&lt;object type=&quot;3&quot; unique_id=&quot;20010&quot;&gt;&lt;property id=&quot;20148&quot; value=&quot;5&quot;/&gt;&lt;property id=&quot;20300&quot; value=&quot;Slide 36 - &amp;quot;Compruebe Sus Conocimientos: Lección 5&amp;quot;&quot;/&gt;&lt;property id=&quot;20307&quot; value=&quot;442&quot;/&gt;&lt;/object&gt;&lt;object type=&quot;3&quot; unique_id=&quot;20011&quot;&gt;&lt;property id=&quot;20148&quot; value=&quot;5&quot;/&gt;&lt;property id=&quot;20300&quot; value=&quot;Slide 37 - &amp;quot;Lección 6 – Consejería para Prevenir el Uso del Tabaco&amp;quot;&quot;/&gt;&lt;property id=&quot;20307&quot; value=&quot;443&quot;/&gt;&lt;/object&gt;&lt;object type=&quot;3&quot; unique_id=&quot;20012&quot;&gt;&lt;property id=&quot;20148&quot; value=&quot;5&quot;/&gt;&lt;property id=&quot;20300&quot; value=&quot;Slide 39 - &amp;quot;Compruebe Sus Conocimientos: Lección 6&amp;quot;&quot;/&gt;&lt;property id=&quot;20307&quot; value=&quot;444&quot;/&gt;&lt;/object&gt;&lt;object type=&quot;3&quot; unique_id=&quot;20016&quot;&gt;&lt;property id=&quot;20148&quot; value=&quot;5&quot;/&gt;&lt;property id=&quot;20300&quot; value=&quot;Slide 49&quot;/&gt;&lt;property id=&quot;20307&quot; value=&quot;429&quot;/&gt;&lt;/object&gt;&lt;object type=&quot;3&quot; unique_id=&quot;20017&quot;&gt;&lt;property id=&quot;20148&quot; value=&quot;5&quot;/&gt;&lt;property id=&quot;20300&quot; value=&quot;Slide 16&quot;/&gt;&lt;property id=&quot;20307&quot; value=&quot;445&quot;/&gt;&lt;/object&gt;&lt;object type=&quot;3&quot; unique_id=&quot;20018&quot;&gt;&lt;property id=&quot;20148&quot; value=&quot;5&quot;/&gt;&lt;property id=&quot;20300&quot; value=&quot;Slide 29 - &amp;quot;Mamografía&amp;quot;&quot;/&gt;&lt;property id=&quot;20307&quot; value=&quot;446&quot;/&gt;&lt;/object&gt;&lt;object type=&quot;3&quot; unique_id=&quot;20019&quot;&gt;&lt;property id=&quot;20148&quot; value=&quot;5&quot;/&gt;&lt;property id=&quot;20300&quot; value=&quot;Slide 45&quot;/&gt;&lt;property id=&quot;20307&quot; value=&quot;447&quot;/&gt;&lt;/object&gt;&lt;object type=&quot;3&quot; unique_id=&quot;20020&quot;&gt;&lt;property id=&quot;20148&quot; value=&quot;5&quot;/&gt;&lt;property id=&quot;20300&quot; value=&quot;Slide 46&quot;/&gt;&lt;property id=&quot;20307&quot; value=&quot;448&quot;/&gt;&lt;/object&gt;&lt;object type=&quot;3&quot; unique_id=&quot;20021&quot;&gt;&lt;property id=&quot;20148&quot; value=&quot;5&quot;/&gt;&lt;property id=&quot;20300&quot; value=&quot;Slide 47&quot;/&gt;&lt;property id=&quot;20307&quot; value=&quot;449&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2012 NMTP">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8DB3E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2013 NTP Slide Layo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ustom 1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 NMTP</Template>
  <TotalTime>20137</TotalTime>
  <Words>13036</Words>
  <Application>Microsoft Office PowerPoint</Application>
  <PresentationFormat>On-screen Show (4:3)</PresentationFormat>
  <Paragraphs>1080</Paragraphs>
  <Slides>49</Slides>
  <Notes>49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49</vt:i4>
      </vt:variant>
    </vt:vector>
  </HeadingPairs>
  <TitlesOfParts>
    <vt:vector size="60" baseType="lpstr">
      <vt:lpstr>Arial</vt:lpstr>
      <vt:lpstr>ＭＳ Ｐゴシック</vt:lpstr>
      <vt:lpstr>Calibri</vt:lpstr>
      <vt:lpstr>Wingdings</vt:lpstr>
      <vt:lpstr>Courier New</vt:lpstr>
      <vt:lpstr>Minion Pro</vt:lpstr>
      <vt:lpstr>Times New Roman</vt:lpstr>
      <vt:lpstr>Symbol</vt:lpstr>
      <vt:lpstr>+mj-lt</vt:lpstr>
      <vt:lpstr>2012 NMTP</vt:lpstr>
      <vt:lpstr>1_2013 NTP Slide Layout</vt:lpstr>
      <vt:lpstr>Programa Nacional de Entrenamiento</vt:lpstr>
      <vt:lpstr>Objetivos de la sesión</vt:lpstr>
      <vt:lpstr>Lección 1 –  Los servicios preventivos de Medicare</vt:lpstr>
      <vt:lpstr>Lo que paga en el 2013 por los servicios preventivos</vt:lpstr>
      <vt:lpstr>Visita preventiva “Bienvenido a Medicare” </vt:lpstr>
      <vt:lpstr>Visita anual de “bienestar”</vt:lpstr>
      <vt:lpstr>Visita de Bienestar Annual (AWV) con Servicios Preventivos de Plan Personalizado (PPPS)</vt:lpstr>
      <vt:lpstr>Visita de Bienestar Annual (AWV)</vt:lpstr>
      <vt:lpstr>Compruebe Sus Conocimientos: Lección 1</vt:lpstr>
      <vt:lpstr>Lección 2 –  Análisis y orientación sobre el abuso del alcohol</vt:lpstr>
      <vt:lpstr>Examen de aneurisma aórtico abdominal</vt:lpstr>
      <vt:lpstr>Densitometría ósea</vt:lpstr>
      <vt:lpstr>Examen de Enfermedad Cardiovascular</vt:lpstr>
      <vt:lpstr>Enfermedad Cardiovascular (Terapia Conductual)</vt:lpstr>
      <vt:lpstr>Examen de cáncer colorrectal</vt:lpstr>
      <vt:lpstr>PowerPoint Presentation</vt:lpstr>
      <vt:lpstr>Compruebe Sus Conocimientos: Lección 2</vt:lpstr>
      <vt:lpstr>Lección 3 –  Evaluación anual de depresión</vt:lpstr>
      <vt:lpstr>Servicios para diabéticos cubiertos</vt:lpstr>
      <vt:lpstr>Examen de diabetes</vt:lpstr>
      <vt:lpstr>Insumos para diabéticos cubiertos</vt:lpstr>
      <vt:lpstr>Entrenamiento para el auto-control de la diabetes</vt:lpstr>
      <vt:lpstr>Examen de glaucoma</vt:lpstr>
      <vt:lpstr>Compruebe Sus Conocimientos: Lección 3</vt:lpstr>
      <vt:lpstr>Lección 4 –  Prueba del virus de inmunodeficiencia humana </vt:lpstr>
      <vt:lpstr>Examen y consejería contra la obesidad</vt:lpstr>
      <vt:lpstr>Examen Papanicolaou y pélvico con examen clínico de senos   </vt:lpstr>
      <vt:lpstr>Examen Papanicolaou y pélvico con examen clínico de senos   </vt:lpstr>
      <vt:lpstr>Mamografía</vt:lpstr>
      <vt:lpstr>Mamografía Diagnóstica</vt:lpstr>
      <vt:lpstr>Examen de detección del cáncer de la próstata</vt:lpstr>
      <vt:lpstr>Compruebe Sus Conocimientos: Lección 4</vt:lpstr>
      <vt:lpstr>Lección 5 –  Vacuna neumocócica y de la gripe</vt:lpstr>
      <vt:lpstr>Vacuna contra el Herpes Zóster</vt:lpstr>
      <vt:lpstr>Vacunas contra la Hepatitis B</vt:lpstr>
      <vt:lpstr>Compruebe Sus Conocimientos: Lección 5</vt:lpstr>
      <vt:lpstr>Lección 6 – Consejería para Prevenir el Uso del Tabaco</vt:lpstr>
      <vt:lpstr>Educación sobre la insuficiencia renal</vt:lpstr>
      <vt:lpstr>Compruebe Sus Conocimientos: Lección 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CMS</dc:creator>
  <cp:lastModifiedBy>SUSAN GUSTAFSON</cp:lastModifiedBy>
  <cp:revision>1438</cp:revision>
  <cp:lastPrinted>2013-05-15T14:04:57Z</cp:lastPrinted>
  <dcterms:created xsi:type="dcterms:W3CDTF">2011-12-13T20:31:22Z</dcterms:created>
  <dcterms:modified xsi:type="dcterms:W3CDTF">2013-09-24T14:15:56Z</dcterms:modified>
</cp:coreProperties>
</file>